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80" r:id="rId5"/>
    <p:sldId id="290" r:id="rId6"/>
    <p:sldId id="292" r:id="rId7"/>
    <p:sldId id="293" r:id="rId8"/>
    <p:sldId id="294" r:id="rId9"/>
    <p:sldId id="297" r:id="rId10"/>
    <p:sldId id="289" r:id="rId11"/>
    <p:sldId id="296" r:id="rId12"/>
    <p:sldId id="286" r:id="rId13"/>
    <p:sldId id="287" r:id="rId14"/>
    <p:sldId id="282" r:id="rId15"/>
    <p:sldId id="281" r:id="rId16"/>
    <p:sldId id="283" r:id="rId17"/>
    <p:sldId id="285" r:id="rId18"/>
    <p:sldId id="2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e, Jennie S" initials="RJS" lastIdx="5" clrIdx="0">
    <p:extLst>
      <p:ext uri="{19B8F6BF-5375-455C-9EA6-DF929625EA0E}">
        <p15:presenceInfo xmlns:p15="http://schemas.microsoft.com/office/powerpoint/2012/main" userId="S::jennie.rice@pnnl.gov::c25ef22d-ccff-4345-a027-1c307086bae8" providerId="AD"/>
      </p:ext>
    </p:extLst>
  </p:cmAuthor>
  <p:cmAuthor id="2" name="Tackett, Susan M" initials="TSM" lastIdx="2" clrIdx="1">
    <p:extLst>
      <p:ext uri="{19B8F6BF-5375-455C-9EA6-DF929625EA0E}">
        <p15:presenceInfo xmlns:p15="http://schemas.microsoft.com/office/powerpoint/2012/main" userId="Tackett, Susan 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8BF"/>
    <a:srgbClr val="3E99C2"/>
    <a:srgbClr val="3F778B"/>
    <a:srgbClr val="2B809E"/>
    <a:srgbClr val="2F8BAB"/>
    <a:srgbClr val="44A8CC"/>
    <a:srgbClr val="7C8156"/>
    <a:srgbClr val="81875A"/>
    <a:srgbClr val="3081A6"/>
    <a:srgbClr val="134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19"/>
  </p:normalViewPr>
  <p:slideViewPr>
    <p:cSldViewPr snapToGrid="0">
      <p:cViewPr varScale="1">
        <p:scale>
          <a:sx n="148" d="100"/>
          <a:sy n="148" d="100"/>
        </p:scale>
        <p:origin x="10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EC12DA-7D05-43D1-89D2-A990AB15A9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765E61-6511-49C1-A309-7F8EEDE54A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A70FF-D388-4C07-834A-69D52C831BB4}" type="datetimeFigureOut">
              <a:rPr lang="en-US" smtClean="0"/>
              <a:t>2/22/24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DE30D-D5C3-4EF6-B6E7-4F5D8174AB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AF283-3022-4FCF-AF3C-62BA4A0454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83C83-14D9-4B64-A51F-2AF49B3B1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3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39E38-59B7-45BA-BB85-01D8CECCD958}" type="datetimeFigureOut">
              <a:rPr lang="en-US" smtClean="0"/>
              <a:t>2/22/24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6B4F3-591F-45CB-B247-98587511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7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6B4F3-591F-45CB-B247-9858751123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7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0" name="Google Shape;3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3" name="Google Shape;44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7" name="Google Shape;32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0182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6B4F3-591F-45CB-B247-9858751123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00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6B4F3-591F-45CB-B247-9858751123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31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5">
            <a:extLst>
              <a:ext uri="{FF2B5EF4-FFF2-40B4-BE49-F238E27FC236}">
                <a16:creationId xmlns:a16="http://schemas.microsoft.com/office/drawing/2014/main" id="{9C20FEB9-559B-A64A-A6C7-F4B0356642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838" y="4760662"/>
            <a:ext cx="1143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72996" y="1512132"/>
            <a:ext cx="5723004" cy="163032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2400" b="1" i="0" spc="0">
                <a:solidFill>
                  <a:srgbClr val="2B80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endParaRPr lang="en-US"/>
          </a:p>
        </p:txBody>
      </p:sp>
      <p:sp>
        <p:nvSpPr>
          <p:cNvPr id="24" name="Text Placeholder 16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72996" y="3299143"/>
            <a:ext cx="5723004" cy="8773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>
                <a:solidFill>
                  <a:srgbClr val="8187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Presenter’s name, etc.</a:t>
            </a:r>
          </a:p>
          <a:p>
            <a:pPr lvl="0"/>
            <a:r>
              <a:rPr lang="en-US"/>
              <a:t>Presenter’s title</a:t>
            </a:r>
          </a:p>
          <a:p>
            <a:pPr lvl="0"/>
            <a:r>
              <a:rPr lang="en-US"/>
              <a:t>Presenter’s institution</a:t>
            </a:r>
          </a:p>
        </p:txBody>
      </p:sp>
      <p:pic>
        <p:nvPicPr>
          <p:cNvPr id="14" name="Graphic 2">
            <a:extLst>
              <a:ext uri="{FF2B5EF4-FFF2-40B4-BE49-F238E27FC236}">
                <a16:creationId xmlns:a16="http://schemas.microsoft.com/office/drawing/2014/main" id="{F41F2666-16FE-C548-A62D-01BA7BB4C8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12" y="360374"/>
            <a:ext cx="1536789" cy="115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B362B4-0F59-A340-BFFE-8061F68EDC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360374"/>
            <a:ext cx="745995" cy="11517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33A3F8-279D-904A-B23A-3E7A32359182}"/>
              </a:ext>
            </a:extLst>
          </p:cNvPr>
          <p:cNvSpPr txBox="1"/>
          <p:nvPr userDrawn="1"/>
        </p:nvSpPr>
        <p:spPr>
          <a:xfrm>
            <a:off x="2288789" y="397644"/>
            <a:ext cx="4770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u="none" strike="noStrike" kern="1200">
                <a:solidFill>
                  <a:srgbClr val="2B809E"/>
                </a:solidFill>
                <a:effectLst/>
                <a:latin typeface="Gill Sans MT" panose="020B0502020104020203" pitchFamily="34" charset="77"/>
                <a:ea typeface="+mn-ea"/>
                <a:cs typeface="Arial" panose="020B0604020202020204" pitchFamily="34" charset="0"/>
              </a:rPr>
              <a:t>INTEGRATED</a:t>
            </a:r>
          </a:p>
          <a:p>
            <a:r>
              <a:rPr lang="en-US" sz="1600" b="1" i="0" u="none" strike="noStrike" kern="1200">
                <a:solidFill>
                  <a:srgbClr val="2B809E"/>
                </a:solidFill>
                <a:effectLst/>
                <a:latin typeface="Gill Sans MT" panose="020B0502020104020203" pitchFamily="34" charset="77"/>
                <a:ea typeface="+mn-ea"/>
                <a:cs typeface="Arial" panose="020B0604020202020204" pitchFamily="34" charset="0"/>
              </a:rPr>
              <a:t>MULTISECTOR</a:t>
            </a:r>
          </a:p>
          <a:p>
            <a:r>
              <a:rPr lang="en-US" sz="1600" b="1" i="0" u="none" strike="noStrike" kern="1200">
                <a:solidFill>
                  <a:srgbClr val="2B809E"/>
                </a:solidFill>
                <a:effectLst/>
                <a:latin typeface="Gill Sans MT" panose="020B0502020104020203" pitchFamily="34" charset="77"/>
                <a:ea typeface="+mn-ea"/>
                <a:cs typeface="Arial" panose="020B0604020202020204" pitchFamily="34" charset="0"/>
              </a:rPr>
              <a:t>MULTISCALE</a:t>
            </a:r>
          </a:p>
          <a:p>
            <a:r>
              <a:rPr lang="en-US" sz="1600" b="1" i="0" u="none" strike="noStrike" kern="1200">
                <a:solidFill>
                  <a:srgbClr val="2B809E"/>
                </a:solidFill>
                <a:effectLst/>
                <a:latin typeface="Gill Sans MT" panose="020B0502020104020203" pitchFamily="34" charset="77"/>
                <a:ea typeface="+mn-ea"/>
                <a:cs typeface="Arial" panose="020B0604020202020204" pitchFamily="34" charset="0"/>
              </a:rPr>
              <a:t>MODELING</a:t>
            </a:r>
            <a:endParaRPr lang="en-US" sz="1600" b="1">
              <a:solidFill>
                <a:srgbClr val="2B809E"/>
              </a:solidFill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43791-2C51-A74E-98E2-620C2FF8D813}"/>
              </a:ext>
            </a:extLst>
          </p:cNvPr>
          <p:cNvSpPr txBox="1"/>
          <p:nvPr userDrawn="1"/>
        </p:nvSpPr>
        <p:spPr>
          <a:xfrm>
            <a:off x="202285" y="5082822"/>
            <a:ext cx="154056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7C8156"/>
                </a:solidFill>
              </a:rPr>
              <a:t>This research is supported by the U.S. Department of Energy, Office of Science, as part of research in </a:t>
            </a:r>
            <a:r>
              <a:rPr lang="en-US" sz="1100" err="1">
                <a:solidFill>
                  <a:srgbClr val="7C8156"/>
                </a:solidFill>
              </a:rPr>
              <a:t>MultiSector</a:t>
            </a:r>
            <a:r>
              <a:rPr lang="en-US" sz="1100">
                <a:solidFill>
                  <a:srgbClr val="7C8156"/>
                </a:solidFill>
              </a:rPr>
              <a:t> Dynamics, Earth and Environmental System Modeling Program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2665A8-DB9F-4E6A-9717-4EC3C15756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29148" y="-1"/>
            <a:ext cx="5962851" cy="6858001"/>
          </a:xfrm>
          <a:prstGeom prst="rect">
            <a:avLst/>
          </a:prstGeom>
        </p:spPr>
      </p:pic>
      <p:pic>
        <p:nvPicPr>
          <p:cNvPr id="12" name="Picture 11" descr="A picture containing letter&#10;&#10;Description automatically generated">
            <a:extLst>
              <a:ext uri="{FF2B5EF4-FFF2-40B4-BE49-F238E27FC236}">
                <a16:creationId xmlns:a16="http://schemas.microsoft.com/office/drawing/2014/main" id="{753C50D2-196C-4267-8A6B-C0907A4AE74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742850" y="4806872"/>
            <a:ext cx="4486298" cy="204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76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977" y="1608041"/>
            <a:ext cx="5194767" cy="4032250"/>
          </a:xfrm>
        </p:spPr>
        <p:txBody>
          <a:bodyPr lIns="0">
            <a:noAutofit/>
          </a:bodyPr>
          <a:lstStyle>
            <a:lvl1pPr>
              <a:buClr>
                <a:schemeClr val="accent1">
                  <a:lumMod val="50000"/>
                </a:schemeClr>
              </a:buClr>
              <a:defRPr sz="1800"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6784" y="1608041"/>
            <a:ext cx="5194769" cy="4032249"/>
          </a:xfrm>
        </p:spPr>
        <p:txBody>
          <a:bodyPr lIns="0">
            <a:noAutofit/>
          </a:bodyPr>
          <a:lstStyle>
            <a:lvl1pPr>
              <a:buClr>
                <a:schemeClr val="accent1">
                  <a:lumMod val="50000"/>
                </a:schemeClr>
              </a:buClr>
              <a:defRPr sz="1800"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6A11C3-7857-DF41-9953-8C53CCBF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9360303" cy="100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30FE118C-746A-7148-BC00-207640197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2949" y="6254827"/>
            <a:ext cx="284479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BBE0AE3-3974-4D4B-A1A6-D1D3A283D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254827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pic>
        <p:nvPicPr>
          <p:cNvPr id="19" name="Graphic 2">
            <a:extLst>
              <a:ext uri="{FF2B5EF4-FFF2-40B4-BE49-F238E27FC236}">
                <a16:creationId xmlns:a16="http://schemas.microsoft.com/office/drawing/2014/main" id="{078B00F6-9314-3348-8477-5CC7226257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580C58-4777-42CC-8401-A49F213ED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t="13889" r="-108" b="22101"/>
          <a:stretch/>
        </p:blipFill>
        <p:spPr>
          <a:xfrm>
            <a:off x="-13064" y="-30094"/>
            <a:ext cx="12234672" cy="2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8A4258-0D6B-7545-94C7-24A648B72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977" y="1611757"/>
            <a:ext cx="11029615" cy="3634486"/>
          </a:xfrm>
        </p:spPr>
        <p:txBody>
          <a:bodyPr tIns="0"/>
          <a:lstStyle>
            <a:lvl1pPr>
              <a:buClr>
                <a:schemeClr val="accent1">
                  <a:lumMod val="50000"/>
                </a:schemeClr>
              </a:buClr>
              <a:defRPr sz="1800"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48B1688-8829-1249-80FD-1104EEA7C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2949" y="6438899"/>
            <a:ext cx="284479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ECA0C5B9-2EB1-F348-B6F8-03D4683A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438899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8931A1-BE96-7D43-9E1E-E9806CCF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9680342" cy="100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Graphic 2">
            <a:extLst>
              <a:ext uri="{FF2B5EF4-FFF2-40B4-BE49-F238E27FC236}">
                <a16:creationId xmlns:a16="http://schemas.microsoft.com/office/drawing/2014/main" id="{3A8ABAFF-E179-7C4D-8874-AB10A86F6B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A35E9C-A85B-4AE4-BE77-133131523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t="13889" r="-108" b="22101"/>
          <a:stretch/>
        </p:blipFill>
        <p:spPr>
          <a:xfrm>
            <a:off x="-13064" y="-30094"/>
            <a:ext cx="12234672" cy="2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61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64F61A40-FDFA-0942-A994-32D83D8A7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2949" y="6254827"/>
            <a:ext cx="284479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59EBA9C-4553-3941-AA56-5387D2D8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254827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7C74CE2-B1D0-F945-A045-4256253A573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91978" y="1741357"/>
            <a:ext cx="3681634" cy="34608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8379A9E-DBC2-A048-BBE5-B02A64D7251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255183" y="1741356"/>
            <a:ext cx="3681634" cy="34608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8C14691-5062-304B-9633-028599A1D1B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118388" y="1741356"/>
            <a:ext cx="3681634" cy="34608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B4E4D3-02CE-1C45-BE1D-E1816FED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10058772" cy="100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5" name="Graphic 2">
            <a:extLst>
              <a:ext uri="{FF2B5EF4-FFF2-40B4-BE49-F238E27FC236}">
                <a16:creationId xmlns:a16="http://schemas.microsoft.com/office/drawing/2014/main" id="{5FACF7B0-3857-D24C-BCE6-DB87CAD5ED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32F1CD-F038-4F5C-B073-89F0B1A5C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t="13889" r="-108" b="22101"/>
          <a:stretch/>
        </p:blipFill>
        <p:spPr>
          <a:xfrm>
            <a:off x="-13064" y="-30094"/>
            <a:ext cx="12234672" cy="2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1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C2F03B-91D5-344A-A66A-66BE94CD0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978" y="1611757"/>
            <a:ext cx="6120034" cy="3634486"/>
          </a:xfrm>
        </p:spPr>
        <p:txBody>
          <a:bodyPr tIns="0"/>
          <a:lstStyle>
            <a:lvl1pPr>
              <a:buClr>
                <a:schemeClr val="accent1">
                  <a:lumMod val="50000"/>
                </a:schemeClr>
              </a:buClr>
              <a:defRPr sz="1800"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F5C78430-C887-8148-A7A8-AD6711550B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2949" y="6254827"/>
            <a:ext cx="284479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22567F8-1033-8D44-9015-DC9173B31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254827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24632AF-6678-BA44-8DDE-F2B6ACD3A3F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693924" y="1611758"/>
            <a:ext cx="5106098" cy="36344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DFD32D-5A39-DC45-8256-3B4F1408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1497"/>
            <a:ext cx="10058772" cy="100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4" name="Graphic 2">
            <a:extLst>
              <a:ext uri="{FF2B5EF4-FFF2-40B4-BE49-F238E27FC236}">
                <a16:creationId xmlns:a16="http://schemas.microsoft.com/office/drawing/2014/main" id="{E653C0DB-B97F-F441-908E-560F1015BB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9D1E5D-5AB1-4A89-8A38-705C7AF581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t="13889" r="-108" b="22101"/>
          <a:stretch/>
        </p:blipFill>
        <p:spPr>
          <a:xfrm>
            <a:off x="-13064" y="-30094"/>
            <a:ext cx="12234672" cy="2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70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6"/>
          <p:cNvSpPr txBox="1">
            <a:spLocks noGrp="1"/>
          </p:cNvSpPr>
          <p:nvPr>
            <p:ph type="dt" idx="10"/>
          </p:nvPr>
        </p:nvSpPr>
        <p:spPr>
          <a:xfrm>
            <a:off x="2290128" y="6356351"/>
            <a:ext cx="1291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13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55"/>
          <p:cNvSpPr txBox="1">
            <a:spLocks noGrp="1"/>
          </p:cNvSpPr>
          <p:nvPr>
            <p:ph type="dt" idx="10"/>
          </p:nvPr>
        </p:nvSpPr>
        <p:spPr>
          <a:xfrm>
            <a:off x="2290128" y="6356351"/>
            <a:ext cx="12912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592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1219170" lvl="1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5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8754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10208" y="502920"/>
            <a:ext cx="9700600" cy="10476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2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4" r:id="rId2"/>
    <p:sldLayoutId id="2147483666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kern="1200" cap="all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IMMM-SFA/metarepo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sdlive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zenodo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32917-57F2-7B41-8CC9-2350301071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Using Meta-Repositories To Facilitate Open Science in MSD Research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64349-C9F6-6940-B680-DB1DEC3160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3812" y="3299143"/>
            <a:ext cx="5923530" cy="877384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Chris R. Vernon, Casey D. Burleyson, Jennie Rice, Mengqi Zhao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Pacific Northwest National Laboratory, Richland, WA, 99354</a:t>
            </a: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8122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D59AD4B6-A143-3FE3-D4A1-181A0B555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135" y="1323404"/>
            <a:ext cx="7772400" cy="549601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BF1E7-E85C-9411-ADFE-D467A9826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09637"/>
            <a:ext cx="4460033" cy="92774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2000"/>
              <a:t>https://github.com/IMMM-SFA/burleyson-etal_2024_applied_energy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449746-8EF7-F637-2300-AAA28F2EF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Paper-In-Progress meta-repository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4063BB-EB02-5902-87F2-E22B6A755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DAFBB5-F340-26A8-AA53-11683D7845F6}"/>
              </a:ext>
            </a:extLst>
          </p:cNvPr>
          <p:cNvSpPr txBox="1"/>
          <p:nvPr/>
        </p:nvSpPr>
        <p:spPr>
          <a:xfrm>
            <a:off x="1741250" y="2790205"/>
            <a:ext cx="2139351" cy="70788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Folder structure to organize elements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7B160A-1C25-155C-C4DC-6B97EB7B3BAF}"/>
              </a:ext>
            </a:extLst>
          </p:cNvPr>
          <p:cNvCxnSpPr>
            <a:stCxn id="10" idx="3"/>
          </p:cNvCxnSpPr>
          <p:nvPr/>
        </p:nvCxnSpPr>
        <p:spPr>
          <a:xfrm flipV="1">
            <a:off x="3880601" y="2351314"/>
            <a:ext cx="497534" cy="792834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E911A37-BE75-D706-0342-C58A6AF89FFB}"/>
              </a:ext>
            </a:extLst>
          </p:cNvPr>
          <p:cNvSpPr txBox="1"/>
          <p:nvPr/>
        </p:nvSpPr>
        <p:spPr>
          <a:xfrm>
            <a:off x="284468" y="4014062"/>
            <a:ext cx="2913563" cy="707886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5"/>
                </a:solidFill>
              </a:rPr>
              <a:t>Meta-repository gets its own DOI for permanence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0FA2B2-D9FC-51F2-027F-65912E13F4C6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3198031" y="4368005"/>
            <a:ext cx="1355308" cy="372879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E986CE-A444-CDD0-898D-0DC106FA04B4}"/>
              </a:ext>
            </a:extLst>
          </p:cNvPr>
          <p:cNvSpPr txBox="1"/>
          <p:nvPr/>
        </p:nvSpPr>
        <p:spPr>
          <a:xfrm>
            <a:off x="783771" y="5353935"/>
            <a:ext cx="2795376" cy="101566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/>
                </a:solidFill>
              </a:rPr>
              <a:t>Standardized naming convention indicates that this is a meta-repository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7F254B-426A-F56A-CBA2-DB2A5014EB11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3579147" y="5238452"/>
            <a:ext cx="974192" cy="623315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259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7B7A29-EE0D-7CF4-A12A-55C0E54C9518}"/>
              </a:ext>
            </a:extLst>
          </p:cNvPr>
          <p:cNvSpPr/>
          <p:nvPr/>
        </p:nvSpPr>
        <p:spPr>
          <a:xfrm>
            <a:off x="0" y="1768150"/>
            <a:ext cx="12192000" cy="4555459"/>
          </a:xfrm>
          <a:prstGeom prst="rect">
            <a:avLst/>
          </a:prstGeom>
          <a:solidFill>
            <a:srgbClr val="3F778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E35917-3CDF-3C0B-55FB-7530732F1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059" y="2020228"/>
            <a:ext cx="8331239" cy="4051302"/>
          </a:xfrm>
        </p:spPr>
        <p:txBody>
          <a:bodyPr>
            <a:spAutoFit/>
          </a:bodyPr>
          <a:lstStyle/>
          <a:p>
            <a:pPr marL="305435" indent="-305435">
              <a:lnSpc>
                <a:spcPct val="150000"/>
              </a:lnSpc>
              <a:buClr>
                <a:srgbClr val="1B648F"/>
              </a:buClr>
            </a:pPr>
            <a:r>
              <a:rPr lang="en-US" sz="2000">
                <a:latin typeface="Arial Nova Cond"/>
              </a:rPr>
              <a:t>Use this template: </a:t>
            </a:r>
            <a:r>
              <a:rPr lang="en-US" sz="2000">
                <a:ea typeface="+mn-lt"/>
                <a:cs typeface="+mn-lt"/>
                <a:hlinkClick r:id="rId2"/>
              </a:rPr>
              <a:t>https://github.com/IMMM-SFA/metarepo</a:t>
            </a:r>
            <a:r>
              <a:rPr lang="en-US" sz="2000">
                <a:ea typeface="+mn-lt"/>
                <a:cs typeface="+mn-lt"/>
              </a:rPr>
              <a:t> </a:t>
            </a:r>
            <a:endParaRPr lang="en-US" sz="2000">
              <a:latin typeface="Arial Nova Cond"/>
            </a:endParaRPr>
          </a:p>
          <a:p>
            <a:pPr marL="305435" indent="-305435">
              <a:lnSpc>
                <a:spcPct val="150000"/>
              </a:lnSpc>
              <a:buClr>
                <a:srgbClr val="1B648F"/>
              </a:buClr>
            </a:pPr>
            <a:r>
              <a:rPr lang="en-US" sz="2000">
                <a:latin typeface="Arial Nova Cond"/>
              </a:rPr>
              <a:t>What are the key components of a meta-repository?</a:t>
            </a:r>
            <a:endParaRPr lang="en-US">
              <a:latin typeface="Arial Nova Cond"/>
            </a:endParaRPr>
          </a:p>
          <a:p>
            <a:pPr marL="305435" indent="-305435">
              <a:lnSpc>
                <a:spcPct val="150000"/>
              </a:lnSpc>
            </a:pPr>
            <a:r>
              <a:rPr lang="en-US" sz="2000">
                <a:latin typeface="Arial Nova Cond" panose="020B0506020202020204" pitchFamily="34" charset="0"/>
              </a:rPr>
              <a:t>Prepare your data and code.</a:t>
            </a:r>
          </a:p>
          <a:p>
            <a:pPr marL="305435" indent="-305435">
              <a:lnSpc>
                <a:spcPct val="150000"/>
              </a:lnSpc>
            </a:pPr>
            <a:r>
              <a:rPr lang="en-US" sz="2000">
                <a:latin typeface="Arial Nova Cond" panose="020B0506020202020204" pitchFamily="34" charset="0"/>
              </a:rPr>
              <a:t>Can others reproduce my experiment by following my instructions?</a:t>
            </a:r>
          </a:p>
          <a:p>
            <a:pPr marL="305435" indent="-305435">
              <a:lnSpc>
                <a:spcPct val="150000"/>
              </a:lnSpc>
            </a:pPr>
            <a:r>
              <a:rPr lang="en-US" sz="2000">
                <a:latin typeface="Arial Nova Cond" panose="020B0506020202020204" pitchFamily="34" charset="0"/>
              </a:rPr>
              <a:t>Create a citation and DOI for the entire meta-repository.</a:t>
            </a:r>
          </a:p>
          <a:p>
            <a:pPr marL="305435" indent="-305435">
              <a:lnSpc>
                <a:spcPct val="150000"/>
              </a:lnSpc>
            </a:pPr>
            <a:r>
              <a:rPr lang="en-US" sz="2000">
                <a:latin typeface="Arial Nova Cond" panose="020B0506020202020204" pitchFamily="34" charset="0"/>
              </a:rPr>
              <a:t>Cite the meta-repository in your paper.</a:t>
            </a:r>
          </a:p>
          <a:p>
            <a:pPr marL="305435" indent="-305435">
              <a:lnSpc>
                <a:spcPct val="150000"/>
              </a:lnSpc>
            </a:pPr>
            <a:r>
              <a:rPr lang="en-US" sz="2000">
                <a:latin typeface="Arial Nova Cond" panose="020B0506020202020204" pitchFamily="34" charset="0"/>
              </a:rPr>
              <a:t>Include the meta-repository when you submit your manuscript.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B1476-135E-6568-33DE-C71BC415C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A0A5D5-3560-45BC-374B-71ACEED81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Points Of Building a Meta-repository</a:t>
            </a:r>
          </a:p>
        </p:txBody>
      </p:sp>
    </p:spTree>
    <p:extLst>
      <p:ext uri="{BB962C8B-B14F-4D97-AF65-F5344CB8AC3E}">
        <p14:creationId xmlns:p14="http://schemas.microsoft.com/office/powerpoint/2010/main" val="1991718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977AC-35CA-7841-9308-B7B6A6DE5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391395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2F26EA-EB94-54C2-6215-AA3C0BCB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IM3 Meta-Repository Template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05ED7-FB8B-356A-5F92-9C5A35CF9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507"/>
          <a:stretch/>
        </p:blipFill>
        <p:spPr>
          <a:xfrm>
            <a:off x="564192" y="1324096"/>
            <a:ext cx="5416975" cy="54864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019B50-FAB7-5360-7F0C-C5B1CD431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82" b="1334"/>
          <a:stretch/>
        </p:blipFill>
        <p:spPr>
          <a:xfrm>
            <a:off x="6768309" y="1296783"/>
            <a:ext cx="4859499" cy="551371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756EEAC-ADF1-2FC6-0114-474670AF35C6}"/>
              </a:ext>
            </a:extLst>
          </p:cNvPr>
          <p:cNvSpPr/>
          <p:nvPr/>
        </p:nvSpPr>
        <p:spPr>
          <a:xfrm>
            <a:off x="688882" y="4061358"/>
            <a:ext cx="1276481" cy="182880"/>
          </a:xfrm>
          <a:prstGeom prst="rect">
            <a:avLst/>
          </a:prstGeom>
          <a:solidFill>
            <a:srgbClr val="4198B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6B378F-D1BE-4742-B8A4-1A06B2682B5A}"/>
              </a:ext>
            </a:extLst>
          </p:cNvPr>
          <p:cNvSpPr/>
          <p:nvPr/>
        </p:nvSpPr>
        <p:spPr>
          <a:xfrm>
            <a:off x="688882" y="4765960"/>
            <a:ext cx="1276483" cy="182880"/>
          </a:xfrm>
          <a:prstGeom prst="rect">
            <a:avLst/>
          </a:prstGeom>
          <a:solidFill>
            <a:srgbClr val="4198B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AA0011-1E54-AB74-67C0-53FFA159CF90}"/>
              </a:ext>
            </a:extLst>
          </p:cNvPr>
          <p:cNvSpPr/>
          <p:nvPr/>
        </p:nvSpPr>
        <p:spPr>
          <a:xfrm>
            <a:off x="688880" y="5347456"/>
            <a:ext cx="1276483" cy="182880"/>
          </a:xfrm>
          <a:prstGeom prst="rect">
            <a:avLst/>
          </a:prstGeom>
          <a:solidFill>
            <a:srgbClr val="4198B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D5449E-A0FF-ACC8-4133-E754682B267B}"/>
              </a:ext>
            </a:extLst>
          </p:cNvPr>
          <p:cNvSpPr/>
          <p:nvPr/>
        </p:nvSpPr>
        <p:spPr>
          <a:xfrm>
            <a:off x="6873946" y="1296783"/>
            <a:ext cx="1884106" cy="182880"/>
          </a:xfrm>
          <a:prstGeom prst="rect">
            <a:avLst/>
          </a:prstGeom>
          <a:solidFill>
            <a:srgbClr val="4198B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30C964-21E1-FA1E-C02B-481FD46959AA}"/>
              </a:ext>
            </a:extLst>
          </p:cNvPr>
          <p:cNvSpPr/>
          <p:nvPr/>
        </p:nvSpPr>
        <p:spPr>
          <a:xfrm>
            <a:off x="6873946" y="2618902"/>
            <a:ext cx="1884106" cy="182880"/>
          </a:xfrm>
          <a:prstGeom prst="rect">
            <a:avLst/>
          </a:prstGeom>
          <a:solidFill>
            <a:srgbClr val="4198B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9A2BE3-B04E-187E-E1EC-A33737822CD5}"/>
              </a:ext>
            </a:extLst>
          </p:cNvPr>
          <p:cNvSpPr/>
          <p:nvPr/>
        </p:nvSpPr>
        <p:spPr>
          <a:xfrm>
            <a:off x="6873946" y="3566948"/>
            <a:ext cx="1884106" cy="182880"/>
          </a:xfrm>
          <a:prstGeom prst="rect">
            <a:avLst/>
          </a:prstGeom>
          <a:solidFill>
            <a:srgbClr val="4198B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95A9D-AC6A-B9B8-E567-5737B736B016}"/>
              </a:ext>
            </a:extLst>
          </p:cNvPr>
          <p:cNvSpPr/>
          <p:nvPr/>
        </p:nvSpPr>
        <p:spPr>
          <a:xfrm>
            <a:off x="6873946" y="5906388"/>
            <a:ext cx="1884106" cy="182880"/>
          </a:xfrm>
          <a:prstGeom prst="rect">
            <a:avLst/>
          </a:prstGeom>
          <a:solidFill>
            <a:srgbClr val="4198B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61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C2F51F-61AE-1872-D00E-4871BA40D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F6CB17-4FB8-DE35-9553-3FBAE075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IM3 Meta-Repository Template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2E6F02-07DB-0AA1-34D8-A138E6566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34" y="1429252"/>
            <a:ext cx="10615332" cy="530352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305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AFC11B-01E0-578A-E522-2706F5069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74" y="3907032"/>
            <a:ext cx="11337052" cy="2950968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9AA63CB-7321-8C51-917B-301481C37613}"/>
              </a:ext>
            </a:extLst>
          </p:cNvPr>
          <p:cNvSpPr txBox="1">
            <a:spLocks/>
          </p:cNvSpPr>
          <p:nvPr/>
        </p:nvSpPr>
        <p:spPr>
          <a:xfrm>
            <a:off x="7337247" y="1678871"/>
            <a:ext cx="4145183" cy="2804894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Train</a:t>
            </a:r>
            <a:r>
              <a:rPr lang="en-US" dirty="0"/>
              <a:t> regularly</a:t>
            </a:r>
          </a:p>
          <a:p>
            <a:r>
              <a:rPr lang="en-US" b="1" dirty="0"/>
              <a:t>Adopt</a:t>
            </a:r>
            <a:r>
              <a:rPr lang="en-US" dirty="0"/>
              <a:t> a ”train the trainer” approach: get early adopters to train others</a:t>
            </a:r>
          </a:p>
          <a:p>
            <a:r>
              <a:rPr lang="en-US" b="1" dirty="0"/>
              <a:t>Publicize</a:t>
            </a:r>
            <a:r>
              <a:rPr lang="en-US" dirty="0"/>
              <a:t> the positive feedback from journals and reviewers!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E1C33D-DE31-9B09-CFDA-D743D092B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199" y="1684134"/>
            <a:ext cx="4720797" cy="5037455"/>
          </a:xfrm>
        </p:spPr>
        <p:txBody>
          <a:bodyPr/>
          <a:lstStyle/>
          <a:p>
            <a:r>
              <a:rPr lang="en-US" b="1" dirty="0"/>
              <a:t>Commit</a:t>
            </a:r>
            <a:r>
              <a:rPr lang="en-US" dirty="0"/>
              <a:t> at the PI level</a:t>
            </a:r>
          </a:p>
          <a:p>
            <a:r>
              <a:rPr lang="en-US" b="1" dirty="0"/>
              <a:t>Require</a:t>
            </a:r>
            <a:r>
              <a:rPr lang="en-US" dirty="0"/>
              <a:t> for every manuscript (excluding software journals like JOSS) after a start-up period</a:t>
            </a:r>
          </a:p>
          <a:p>
            <a:r>
              <a:rPr lang="en-US" b="1" dirty="0"/>
              <a:t>Monitor </a:t>
            </a:r>
            <a:r>
              <a:rPr lang="en-US" dirty="0"/>
              <a:t>meta-repo status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8BE79C-54F6-DC3F-3FC9-69835364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AEFDFC-FFDE-595A-2068-1DA29415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“operationalize” meta-repositories in your project</a:t>
            </a:r>
          </a:p>
        </p:txBody>
      </p:sp>
      <p:pic>
        <p:nvPicPr>
          <p:cNvPr id="10" name="Graphic 9" descr="Handshake with solid fill">
            <a:extLst>
              <a:ext uri="{FF2B5EF4-FFF2-40B4-BE49-F238E27FC236}">
                <a16:creationId xmlns:a16="http://schemas.microsoft.com/office/drawing/2014/main" id="{72F7787A-9905-9824-FD47-58C4F8670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6805" y="1056575"/>
            <a:ext cx="1618390" cy="1618390"/>
          </a:xfrm>
          <a:prstGeom prst="rect">
            <a:avLst/>
          </a:prstGeom>
        </p:spPr>
      </p:pic>
      <p:pic>
        <p:nvPicPr>
          <p:cNvPr id="12" name="Graphic 11" descr="Teacher with solid fill">
            <a:extLst>
              <a:ext uri="{FF2B5EF4-FFF2-40B4-BE49-F238E27FC236}">
                <a16:creationId xmlns:a16="http://schemas.microsoft.com/office/drawing/2014/main" id="{F3D11B84-A9A4-AFB7-968B-4B1BCB824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27022" y="2369076"/>
            <a:ext cx="1537956" cy="1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6557D6-267E-5D7F-21E1-5C5F7BBE4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41575C-1454-D1A1-0E11-C4F9A1502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" y="0"/>
            <a:ext cx="12178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96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3E0525-274D-FFA1-3F18-3F3847CF8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5435" indent="-305435">
              <a:buFont typeface="+mj-lt"/>
              <a:buAutoNum type="arabicPeriod"/>
            </a:pPr>
            <a:r>
              <a:rPr lang="en-US"/>
              <a:t>MSD CoP introduction (Chris Vernon) 5 mins</a:t>
            </a:r>
          </a:p>
          <a:p>
            <a:pPr marL="305435" indent="-305435">
              <a:buFont typeface="+mj-lt"/>
              <a:buAutoNum type="arabicPeriod"/>
            </a:pPr>
            <a:r>
              <a:rPr lang="en-US"/>
              <a:t>Overview of meta-repositories (Chris Vernon and Casey </a:t>
            </a:r>
            <a:r>
              <a:rPr lang="en-US" err="1"/>
              <a:t>Burleyson</a:t>
            </a:r>
            <a:r>
              <a:rPr lang="en-US"/>
              <a:t>) 15 mins</a:t>
            </a:r>
          </a:p>
          <a:p>
            <a:pPr marL="305435" indent="-305435">
              <a:buFont typeface="+mj-lt"/>
              <a:buAutoNum type="arabicPeriod"/>
            </a:pPr>
            <a:r>
              <a:rPr lang="en-US"/>
              <a:t>How to build your own meta-repository from scratch (</a:t>
            </a:r>
            <a:r>
              <a:rPr lang="en-US" err="1"/>
              <a:t>Mengqi</a:t>
            </a:r>
            <a:r>
              <a:rPr lang="en-US"/>
              <a:t> Zhao) 20 mins </a:t>
            </a:r>
          </a:p>
          <a:p>
            <a:pPr marL="305435" indent="-305435">
              <a:buFont typeface="+mj-lt"/>
              <a:buAutoNum type="arabicPeriod"/>
            </a:pPr>
            <a:r>
              <a:rPr lang="en-US"/>
              <a:t>How to operationalize it in your research group or team (Jennie Rice) 5 mins</a:t>
            </a:r>
            <a:endParaRPr lang="en-US">
              <a:cs typeface="Calibri" panose="020F0502020204030204"/>
            </a:endParaRPr>
          </a:p>
          <a:p>
            <a:pPr marL="305435" indent="-305435">
              <a:buFont typeface="+mj-lt"/>
              <a:buAutoNum type="arabicPeriod"/>
            </a:pPr>
            <a:r>
              <a:rPr lang="en-US"/>
              <a:t>Q&amp;A with panel 15 mins</a:t>
            </a:r>
            <a:endParaRPr lang="en-US">
              <a:cs typeface="Calibri"/>
            </a:endParaRPr>
          </a:p>
          <a:p>
            <a:pPr marL="305435" indent="-305435"/>
            <a:endParaRPr lang="en-US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B38E5-1D33-5437-D9C6-60488A4D1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DD45264-4E2C-6632-1317-F753596DE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20287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8"/>
          <p:cNvPicPr preferRelativeResize="0"/>
          <p:nvPr/>
        </p:nvPicPr>
        <p:blipFill rotWithShape="1">
          <a:blip r:embed="rId3">
            <a:alphaModFix/>
          </a:blip>
          <a:srcRect t="16231" r="16275"/>
          <a:stretch/>
        </p:blipFill>
        <p:spPr>
          <a:xfrm>
            <a:off x="-20620" y="-1"/>
            <a:ext cx="12202760" cy="6873241"/>
          </a:xfrm>
          <a:prstGeom prst="rect">
            <a:avLst/>
          </a:prstGeom>
          <a:noFill/>
          <a:ln w="9525" cap="flat" cmpd="sng">
            <a:solidFill>
              <a:srgbClr val="0E171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3" name="Google Shape;353;p8"/>
          <p:cNvSpPr/>
          <p:nvPr/>
        </p:nvSpPr>
        <p:spPr>
          <a:xfrm>
            <a:off x="-20619" y="-1"/>
            <a:ext cx="12212620" cy="6873241"/>
          </a:xfrm>
          <a:prstGeom prst="rect">
            <a:avLst/>
          </a:prstGeom>
          <a:solidFill>
            <a:srgbClr val="0E171F">
              <a:alpha val="89411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050"/>
            </a:pPr>
            <a:endParaRPr sz="1400">
              <a:solidFill>
                <a:schemeClr val="lt1"/>
              </a:solidFill>
            </a:endParaRPr>
          </a:p>
        </p:txBody>
      </p:sp>
      <p:sp>
        <p:nvSpPr>
          <p:cNvPr id="354" name="Google Shape;354;p8"/>
          <p:cNvSpPr txBox="1"/>
          <p:nvPr/>
        </p:nvSpPr>
        <p:spPr>
          <a:xfrm>
            <a:off x="2124339" y="960063"/>
            <a:ext cx="7927447" cy="357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2400"/>
            </a:pPr>
            <a:endParaRPr sz="3200" b="1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ctr">
              <a:buSzPts val="2400"/>
            </a:pPr>
            <a:r>
              <a:rPr lang="en-US" sz="32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The MSD Community of Practice (MSD CoP) represents an effort to accelerate development of needed foundational capabilities through open science and growing a diverse transdisciplinary workforce. </a:t>
            </a:r>
            <a:endParaRPr sz="3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9F3C3-B71A-00FA-0CB6-AFE195BDE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" y="4673600"/>
            <a:ext cx="2019300" cy="2019300"/>
          </a:xfrm>
          <a:prstGeom prst="rect">
            <a:avLst/>
          </a:prstGeom>
        </p:spPr>
      </p:pic>
      <p:sp>
        <p:nvSpPr>
          <p:cNvPr id="3" name="Google Shape;354;p8">
            <a:extLst>
              <a:ext uri="{FF2B5EF4-FFF2-40B4-BE49-F238E27FC236}">
                <a16:creationId xmlns:a16="http://schemas.microsoft.com/office/drawing/2014/main" id="{4BE58298-25D6-500D-2DFB-F88CF5A8F67A}"/>
              </a:ext>
            </a:extLst>
          </p:cNvPr>
          <p:cNvSpPr txBox="1"/>
          <p:nvPr/>
        </p:nvSpPr>
        <p:spPr>
          <a:xfrm>
            <a:off x="2394214" y="5532063"/>
            <a:ext cx="7927447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2400"/>
            </a:pPr>
            <a:endParaRPr sz="3200" b="1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r>
              <a:rPr lang="en-US" sz="3200">
                <a:solidFill>
                  <a:schemeClr val="lt1"/>
                </a:solidFill>
                <a:ea typeface="+mn-lt"/>
                <a:cs typeface="+mn-lt"/>
              </a:rPr>
              <a:t>https://multisectordynamics.org/</a:t>
            </a: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Google Shape;354;p8">
            <a:extLst>
              <a:ext uri="{FF2B5EF4-FFF2-40B4-BE49-F238E27FC236}">
                <a16:creationId xmlns:a16="http://schemas.microsoft.com/office/drawing/2014/main" id="{C1A254AB-F402-F17C-AB90-C7F897F72265}"/>
              </a:ext>
            </a:extLst>
          </p:cNvPr>
          <p:cNvSpPr txBox="1"/>
          <p:nvPr/>
        </p:nvSpPr>
        <p:spPr>
          <a:xfrm>
            <a:off x="2132277" y="221876"/>
            <a:ext cx="7927447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2400"/>
            </a:pPr>
            <a:r>
              <a:rPr lang="en-US" sz="4000" b="1">
                <a:solidFill>
                  <a:schemeClr val="lt1"/>
                </a:solidFill>
                <a:ea typeface="+mn-lt"/>
                <a:cs typeface="+mn-lt"/>
              </a:rPr>
              <a:t>Welcome!</a:t>
            </a:r>
            <a:endParaRPr lang="en-US" sz="2400" b="1">
              <a:solidFill>
                <a:schemeClr val="lt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9478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6557D6-267E-5D7F-21E1-5C5F7BBE4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41575C-1454-D1A1-0E11-C4F9A1502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" y="0"/>
            <a:ext cx="12178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11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4"/>
          <p:cNvSpPr txBox="1">
            <a:spLocks noGrp="1"/>
          </p:cNvSpPr>
          <p:nvPr>
            <p:ph type="title"/>
          </p:nvPr>
        </p:nvSpPr>
        <p:spPr>
          <a:xfrm>
            <a:off x="180367" y="6486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rmAutofit/>
          </a:bodyPr>
          <a:lstStyle/>
          <a:p>
            <a:r>
              <a:rPr lang="en-US"/>
              <a:t>New Earth’s Future Special Collection</a:t>
            </a:r>
            <a:endParaRPr/>
          </a:p>
        </p:txBody>
      </p:sp>
      <p:sp>
        <p:nvSpPr>
          <p:cNvPr id="446" name="Google Shape;446;p24"/>
          <p:cNvSpPr txBox="1">
            <a:spLocks noGrp="1"/>
          </p:cNvSpPr>
          <p:nvPr>
            <p:ph type="body" idx="1"/>
          </p:nvPr>
        </p:nvSpPr>
        <p:spPr>
          <a:xfrm>
            <a:off x="324426" y="1198683"/>
            <a:ext cx="8715576" cy="499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 fontScale="92500" lnSpcReduction="10000"/>
          </a:bodyPr>
          <a:lstStyle/>
          <a:p>
            <a:pPr marL="376555" indent="-376555"/>
            <a:r>
              <a:rPr lang="en-US" sz="2400"/>
              <a:t>Organizers</a:t>
            </a:r>
            <a:endParaRPr lang="en-US">
              <a:cs typeface="Calibri" panose="020F0502020204030204"/>
            </a:endParaRPr>
          </a:p>
          <a:p>
            <a:pPr marL="986155" lvl="1" indent="-376555">
              <a:spcBef>
                <a:spcPts val="1000"/>
              </a:spcBef>
            </a:pPr>
            <a:r>
              <a:rPr lang="en-US" sz="2133"/>
              <a:t>Patrick Reed (Cornell)</a:t>
            </a:r>
            <a:endParaRPr>
              <a:cs typeface="Calibri" panose="020F0502020204030204"/>
            </a:endParaRPr>
          </a:p>
          <a:p>
            <a:pPr marL="986155" lvl="1" indent="-376555">
              <a:spcBef>
                <a:spcPts val="1000"/>
              </a:spcBef>
            </a:pPr>
            <a:r>
              <a:rPr lang="en-US" sz="2133"/>
              <a:t>Nicole Jackson (Sandia)</a:t>
            </a:r>
            <a:endParaRPr>
              <a:cs typeface="Calibri" panose="020F0502020204030204"/>
            </a:endParaRPr>
          </a:p>
          <a:p>
            <a:pPr marL="986155" lvl="1" indent="-376555">
              <a:spcBef>
                <a:spcPts val="1000"/>
              </a:spcBef>
            </a:pPr>
            <a:r>
              <a:rPr lang="en-US" sz="2133"/>
              <a:t>Katharine Mach (U Miami)</a:t>
            </a:r>
            <a:endParaRPr>
              <a:cs typeface="Calibri" panose="020F0502020204030204"/>
            </a:endParaRPr>
          </a:p>
          <a:p>
            <a:pPr marL="986155" lvl="1" indent="-376555">
              <a:spcBef>
                <a:spcPts val="1000"/>
              </a:spcBef>
            </a:pPr>
            <a:r>
              <a:rPr lang="en-US" sz="2133"/>
              <a:t>Nicholas Simpson (U Cape Town)</a:t>
            </a:r>
            <a:endParaRPr>
              <a:cs typeface="Calibri" panose="020F0502020204030204"/>
            </a:endParaRPr>
          </a:p>
          <a:p>
            <a:pPr marL="986155" lvl="1" indent="-376555">
              <a:spcBef>
                <a:spcPts val="1000"/>
              </a:spcBef>
            </a:pPr>
            <a:r>
              <a:rPr lang="en-US" sz="2100"/>
              <a:t>Nathalie Voisin (PNNL)</a:t>
            </a:r>
            <a:endParaRPr sz="2100">
              <a:cs typeface="Calibri" panose="020F0502020204030204"/>
            </a:endParaRPr>
          </a:p>
          <a:p>
            <a:pPr marL="986155" lvl="1" indent="-376555">
              <a:spcBef>
                <a:spcPts val="1000"/>
              </a:spcBef>
            </a:pPr>
            <a:r>
              <a:rPr lang="en-US" sz="2133"/>
              <a:t>Jennifer Morris (MIT)</a:t>
            </a:r>
            <a:endParaRPr lang="en-US" sz="2133">
              <a:cs typeface="Calibri" panose="020F0502020204030204"/>
            </a:endParaRPr>
          </a:p>
          <a:p>
            <a:pPr marL="986155" lvl="1" indent="-376555">
              <a:spcBef>
                <a:spcPts val="1000"/>
              </a:spcBef>
            </a:pPr>
            <a:r>
              <a:rPr lang="en-US" sz="2100"/>
              <a:t>Ryan </a:t>
            </a:r>
            <a:r>
              <a:rPr lang="en-US" sz="2100" err="1"/>
              <a:t>McManamay</a:t>
            </a:r>
            <a:r>
              <a:rPr lang="en-US" sz="2100"/>
              <a:t> (Baylor)</a:t>
            </a:r>
            <a:endParaRPr lang="en-US" sz="2100">
              <a:cs typeface="Calibri"/>
            </a:endParaRPr>
          </a:p>
          <a:p>
            <a:pPr marL="986155" lvl="1" indent="-376555">
              <a:spcBef>
                <a:spcPts val="1000"/>
              </a:spcBef>
            </a:pPr>
            <a:r>
              <a:rPr lang="en-US" sz="2100"/>
              <a:t>Marjolijn </a:t>
            </a:r>
            <a:r>
              <a:rPr lang="en-US" sz="2100" err="1"/>
              <a:t>Haasnoot</a:t>
            </a:r>
            <a:r>
              <a:rPr lang="en-US" sz="2100"/>
              <a:t> (</a:t>
            </a:r>
            <a:r>
              <a:rPr lang="en-US" sz="2100" err="1"/>
              <a:t>Deltares</a:t>
            </a:r>
            <a:r>
              <a:rPr lang="en-US" sz="2100"/>
              <a:t>)</a:t>
            </a:r>
            <a:endParaRPr sz="2100">
              <a:cs typeface="Calibri" panose="020F0502020204030204"/>
            </a:endParaRPr>
          </a:p>
          <a:p>
            <a:pPr marL="986155" lvl="1" indent="-224155">
              <a:spcBef>
                <a:spcPts val="1000"/>
              </a:spcBef>
              <a:buNone/>
            </a:pPr>
            <a:endParaRPr>
              <a:cs typeface="Calibri" panose="020F0502020204030204"/>
            </a:endParaRPr>
          </a:p>
          <a:p>
            <a:pPr marL="986155" lvl="1" indent="-224155">
              <a:buNone/>
            </a:pPr>
            <a:endParaRPr lang="en-US"/>
          </a:p>
          <a:p>
            <a:pPr marL="376555" indent="-376555"/>
            <a:r>
              <a:rPr lang="en-US" sz="2400"/>
              <a:t>Submission window: May 2023-December 2024</a:t>
            </a:r>
            <a:endParaRPr sz="2400">
              <a:cs typeface="Calibri" panose="020F0502020204030204"/>
            </a:endParaRPr>
          </a:p>
          <a:p>
            <a:pPr marL="376555" indent="-376555"/>
            <a:r>
              <a:rPr lang="en-US" sz="2400"/>
              <a:t>Direct target for collaborative output from the Davis workshop</a:t>
            </a:r>
            <a:endParaRPr sz="2400">
              <a:cs typeface="Calibri" panose="020F0502020204030204"/>
            </a:endParaRPr>
          </a:p>
        </p:txBody>
      </p:sp>
      <p:sp>
        <p:nvSpPr>
          <p:cNvPr id="447" name="Google Shape;447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fld id="{00000000-1234-1234-1234-123412341234}" type="slidenum">
              <a:rPr lang="en-US"/>
              <a:pPr/>
              <a:t>5</a:t>
            </a:fld>
            <a:endParaRPr/>
          </a:p>
        </p:txBody>
      </p:sp>
      <p:pic>
        <p:nvPicPr>
          <p:cNvPr id="448" name="Google Shape;448;p24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5967" y="162391"/>
            <a:ext cx="1325563" cy="132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4" descr="Graphical user interfac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8514" y="1585480"/>
            <a:ext cx="6825380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4" descr="Qr cod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27795" y="4580515"/>
            <a:ext cx="1706880" cy="1706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71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C268DE-E655-A8BA-EBC4-48B1EA043423}"/>
              </a:ext>
            </a:extLst>
          </p:cNvPr>
          <p:cNvSpPr/>
          <p:nvPr/>
        </p:nvSpPr>
        <p:spPr>
          <a:xfrm>
            <a:off x="95624" y="5785224"/>
            <a:ext cx="1471293" cy="107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329" name="Google Shape;329;p69"/>
          <p:cNvSpPr txBox="1">
            <a:spLocks noGrp="1"/>
          </p:cNvSpPr>
          <p:nvPr>
            <p:ph type="title"/>
          </p:nvPr>
        </p:nvSpPr>
        <p:spPr>
          <a:xfrm>
            <a:off x="415600" y="14377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algn="ctr">
              <a:buSzPct val="94276"/>
            </a:pPr>
            <a:r>
              <a:rPr lang="en-US" b="1"/>
              <a:t>2023 AGU Fall Meeting</a:t>
            </a:r>
            <a:endParaRPr b="1"/>
          </a:p>
        </p:txBody>
      </p:sp>
      <p:sp>
        <p:nvSpPr>
          <p:cNvPr id="330" name="Google Shape;330;p6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6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F0D2CC-1B12-F7B5-1E45-779D7C8BA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930" y="1663568"/>
            <a:ext cx="5138156" cy="3647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59A3C4-CA09-06CF-B4B2-C6ED4F8A7144}"/>
              </a:ext>
            </a:extLst>
          </p:cNvPr>
          <p:cNvSpPr txBox="1"/>
          <p:nvPr/>
        </p:nvSpPr>
        <p:spPr>
          <a:xfrm>
            <a:off x="1332754" y="866792"/>
            <a:ext cx="9526493" cy="379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867" b="1"/>
              <a:t>One of the largest coordinated topical areas in Global Environmental Change!</a:t>
            </a:r>
            <a:endParaRPr lang="en-US" sz="1867"/>
          </a:p>
        </p:txBody>
      </p:sp>
      <p:sp>
        <p:nvSpPr>
          <p:cNvPr id="2" name="Google Shape;332;p69">
            <a:extLst>
              <a:ext uri="{FF2B5EF4-FFF2-40B4-BE49-F238E27FC236}">
                <a16:creationId xmlns:a16="http://schemas.microsoft.com/office/drawing/2014/main" id="{C38C968B-7EC6-1456-0D8E-65A0B86B4939}"/>
              </a:ext>
            </a:extLst>
          </p:cNvPr>
          <p:cNvSpPr txBox="1"/>
          <p:nvPr/>
        </p:nvSpPr>
        <p:spPr>
          <a:xfrm>
            <a:off x="6726130" y="5372426"/>
            <a:ext cx="5237932" cy="160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380990" indent="-380990">
              <a:buSzPts val="1400"/>
              <a:buFont typeface="Arial"/>
              <a:buChar char="•"/>
            </a:pPr>
            <a:r>
              <a:rPr lang="en-US" sz="2400"/>
              <a:t>7 oral sessions</a:t>
            </a:r>
          </a:p>
          <a:p>
            <a:pPr marL="380990" indent="-380990">
              <a:buSzPts val="1400"/>
              <a:buFont typeface="Arial"/>
              <a:buChar char="•"/>
            </a:pPr>
            <a:r>
              <a:rPr lang="en-US" sz="2400"/>
              <a:t>8 poster sessions</a:t>
            </a:r>
          </a:p>
          <a:p>
            <a:pPr marL="380990" indent="-380990">
              <a:buSzPts val="1400"/>
              <a:buFont typeface="Arial"/>
              <a:buChar char="•"/>
            </a:pPr>
            <a:r>
              <a:rPr lang="en-US" sz="2400"/>
              <a:t>133 abstracts from 606 authors</a:t>
            </a:r>
          </a:p>
          <a:p>
            <a:pPr>
              <a:buSzPts val="1400"/>
            </a:pPr>
            <a:endParaRPr sz="2400"/>
          </a:p>
        </p:txBody>
      </p:sp>
      <p:pic>
        <p:nvPicPr>
          <p:cNvPr id="6" name="Google Shape;84;p1">
            <a:extLst>
              <a:ext uri="{FF2B5EF4-FFF2-40B4-BE49-F238E27FC236}">
                <a16:creationId xmlns:a16="http://schemas.microsoft.com/office/drawing/2014/main" id="{DA0020E0-6504-0033-BF9F-982FDC61146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915" y="1705251"/>
            <a:ext cx="5280064" cy="32703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32;p69">
            <a:extLst>
              <a:ext uri="{FF2B5EF4-FFF2-40B4-BE49-F238E27FC236}">
                <a16:creationId xmlns:a16="http://schemas.microsoft.com/office/drawing/2014/main" id="{DAEDA679-C7F0-2A25-0569-DF6922350EEB}"/>
              </a:ext>
            </a:extLst>
          </p:cNvPr>
          <p:cNvSpPr txBox="1"/>
          <p:nvPr/>
        </p:nvSpPr>
        <p:spPr>
          <a:xfrm>
            <a:off x="1087718" y="5386436"/>
            <a:ext cx="4743127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380990" indent="-380990">
              <a:buSzPts val="1400"/>
              <a:buFont typeface="Arial"/>
              <a:buChar char="•"/>
            </a:pPr>
            <a:r>
              <a:rPr lang="en-US" sz="2400"/>
              <a:t>22 countries</a:t>
            </a:r>
            <a:endParaRPr sz="2400"/>
          </a:p>
          <a:p>
            <a:pPr marL="380990" indent="-380990">
              <a:buSzPts val="1400"/>
              <a:buFont typeface="Arial"/>
              <a:buChar char="•"/>
            </a:pPr>
            <a:r>
              <a:rPr lang="en-US" sz="2400"/>
              <a:t>37% student presenters</a:t>
            </a:r>
          </a:p>
          <a:p>
            <a:pPr marL="380990" indent="-380990">
              <a:buSzPts val="1400"/>
              <a:buFont typeface="Arial"/>
              <a:buChar char="•"/>
            </a:pPr>
            <a:r>
              <a:rPr lang="en-US" sz="2400"/>
              <a:t>28% international authors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42839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81BA29-15B2-5B38-FC82-D38ABDD5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62F18C-10AF-55E8-5009-6AB20E2E5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What is a meta-repository?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C38CF1-C454-B0E7-4037-F63D57BA2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875" y="1435512"/>
            <a:ext cx="5957371" cy="4751310"/>
          </a:xfrm>
        </p:spPr>
        <p:txBody>
          <a:bodyPr/>
          <a:lstStyle/>
          <a:p>
            <a:pPr marL="305435" indent="-305435">
              <a:buClr>
                <a:srgbClr val="1B648F"/>
              </a:buClr>
            </a:pPr>
            <a:r>
              <a:rPr lang="en-US" dirty="0">
                <a:cs typeface="Calibri"/>
              </a:rPr>
              <a:t>The meta-repository is </a:t>
            </a:r>
            <a:r>
              <a:rPr lang="en-US">
                <a:cs typeface="Calibri"/>
              </a:rPr>
              <a:t>an IM3-developed approach that provides </a:t>
            </a:r>
            <a:r>
              <a:rPr lang="en-US" dirty="0">
                <a:cs typeface="Calibri"/>
              </a:rPr>
              <a:t>a single point of access to reference, reproduce, </a:t>
            </a:r>
            <a:r>
              <a:rPr lang="en-US">
                <a:cs typeface="Calibri"/>
              </a:rPr>
              <a:t>and show</a:t>
            </a:r>
            <a:r>
              <a:rPr lang="en-US" dirty="0">
                <a:cs typeface="Calibri"/>
              </a:rPr>
              <a:t> the process behind any data or figures used in a publication</a:t>
            </a:r>
            <a:r>
              <a:rPr lang="en-US">
                <a:cs typeface="Calibri"/>
              </a:rPr>
              <a:t>.</a:t>
            </a:r>
          </a:p>
          <a:p>
            <a:pPr marL="305435" indent="-305435">
              <a:buClr>
                <a:srgbClr val="1B648F"/>
              </a:buClr>
            </a:pPr>
            <a:r>
              <a:rPr lang="en-US">
                <a:cs typeface="Calibri"/>
              </a:rPr>
              <a:t>It is a </a:t>
            </a:r>
            <a:r>
              <a:rPr lang="en-US" sz="1700">
                <a:cs typeface="Calibri"/>
              </a:rPr>
              <a:t>digital</a:t>
            </a:r>
            <a:r>
              <a:rPr lang="en-US" sz="1700">
                <a:ea typeface="+mn-lt"/>
                <a:cs typeface="+mn-lt"/>
              </a:rPr>
              <a:t> document (e.g., GitHub, etc.) that can be versioned and archived</a:t>
            </a:r>
            <a:endParaRPr lang="en-US" sz="1700">
              <a:solidFill>
                <a:srgbClr val="000000"/>
              </a:solidFill>
              <a:ea typeface="+mn-lt"/>
              <a:cs typeface="+mn-lt"/>
            </a:endParaRPr>
          </a:p>
          <a:p>
            <a:pPr marL="305435" indent="-305435">
              <a:buClr>
                <a:srgbClr val="1B648F"/>
              </a:buClr>
            </a:pPr>
            <a:r>
              <a:rPr lang="en-US" b="1" dirty="0">
                <a:cs typeface="Calibri"/>
              </a:rPr>
              <a:t>GOAL</a:t>
            </a:r>
            <a:r>
              <a:rPr lang="en-US" dirty="0">
                <a:cs typeface="Calibri"/>
              </a:rPr>
              <a:t>: To </a:t>
            </a:r>
            <a:r>
              <a:rPr lang="en-US" dirty="0">
                <a:solidFill>
                  <a:srgbClr val="404040"/>
                </a:solidFill>
                <a:ea typeface="+mn-lt"/>
                <a:cs typeface="+mn-lt"/>
              </a:rPr>
              <a:t>disseminate your research in a way that someone who has no understanding of your subject matter could walk step-by-step through a document describing your process </a:t>
            </a:r>
            <a:r>
              <a:rPr lang="en-US">
                <a:solidFill>
                  <a:srgbClr val="404040"/>
                </a:solidFill>
                <a:ea typeface="+mn-lt"/>
                <a:cs typeface="+mn-lt"/>
              </a:rPr>
              <a:t>and </a:t>
            </a:r>
            <a:r>
              <a:rPr lang="en-US" dirty="0">
                <a:solidFill>
                  <a:srgbClr val="404040"/>
                </a:solidFill>
                <a:ea typeface="+mn-lt"/>
                <a:cs typeface="+mn-lt"/>
              </a:rPr>
              <a:t>reproduce your results</a:t>
            </a:r>
            <a:endParaRPr lang="en-US" dirty="0">
              <a:solidFill>
                <a:srgbClr val="404040"/>
              </a:solidFill>
              <a:cs typeface="Calibri"/>
            </a:endParaRPr>
          </a:p>
          <a:p>
            <a:pPr marL="305435" indent="-305435">
              <a:buClr>
                <a:srgbClr val="1B648F"/>
              </a:buClr>
            </a:pPr>
            <a:r>
              <a:rPr lang="en-US" dirty="0">
                <a:cs typeface="Calibri"/>
              </a:rPr>
              <a:t>IM3 meta-repository template:   </a:t>
            </a:r>
            <a:r>
              <a:rPr lang="en-US" dirty="0">
                <a:ea typeface="+mn-lt"/>
                <a:cs typeface="+mn-lt"/>
              </a:rPr>
              <a:t>https://</a:t>
            </a:r>
            <a:r>
              <a:rPr lang="en-US" err="1">
                <a:ea typeface="+mn-lt"/>
                <a:cs typeface="+mn-lt"/>
              </a:rPr>
              <a:t>github.com</a:t>
            </a:r>
            <a:r>
              <a:rPr lang="en-US" dirty="0">
                <a:ea typeface="+mn-lt"/>
                <a:cs typeface="+mn-lt"/>
              </a:rPr>
              <a:t>/IMMM-SFA/</a:t>
            </a:r>
            <a:r>
              <a:rPr lang="en-US" err="1">
                <a:ea typeface="+mn-lt"/>
                <a:cs typeface="+mn-lt"/>
              </a:rPr>
              <a:t>metarepo</a:t>
            </a:r>
            <a:endParaRPr lang="en-US" dirty="0">
              <a:cs typeface="Calibri"/>
            </a:endParaRPr>
          </a:p>
          <a:p>
            <a:pPr marL="305435" indent="-305435">
              <a:buClr>
                <a:srgbClr val="1B648F"/>
              </a:buClr>
            </a:pPr>
            <a:endParaRPr lang="en-US" dirty="0">
              <a:cs typeface="Calibri"/>
            </a:endParaRPr>
          </a:p>
          <a:p>
            <a:pPr marL="305435" indent="-305435">
              <a:buClr>
                <a:srgbClr val="1B648F"/>
              </a:buClr>
            </a:pPr>
            <a:endParaRPr lang="en-US" dirty="0">
              <a:cs typeface="Calibri"/>
            </a:endParaRPr>
          </a:p>
          <a:p>
            <a:pPr marL="305435" indent="-305435">
              <a:buClr>
                <a:srgbClr val="1B648F"/>
              </a:buClr>
            </a:pP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3262C-1405-0BD6-F3DE-BC93F50C4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30" y="5547113"/>
            <a:ext cx="1163477" cy="1154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B9537A-CFBC-AA82-4A06-D3A407F80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497" y="1741715"/>
            <a:ext cx="4909374" cy="4851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DAA26F-15D1-2F10-FFB8-F1835B9B75FD}"/>
              </a:ext>
            </a:extLst>
          </p:cNvPr>
          <p:cNvSpPr txBox="1"/>
          <p:nvPr/>
        </p:nvSpPr>
        <p:spPr>
          <a:xfrm>
            <a:off x="6943012" y="1168400"/>
            <a:ext cx="49618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Calibri"/>
              </a:rPr>
              <a:t>Referencing part of a meta-repository extracted from:  </a:t>
            </a:r>
            <a:endParaRPr lang="en-US" sz="1100">
              <a:solidFill>
                <a:srgbClr val="808080"/>
              </a:solidFill>
              <a:ea typeface="+mn-lt"/>
              <a:cs typeface="+mn-lt"/>
            </a:endParaRPr>
          </a:p>
          <a:p>
            <a:r>
              <a:rPr lang="en-US" sz="1100">
                <a:ea typeface="+mn-lt"/>
                <a:cs typeface="+mn-lt"/>
              </a:rPr>
              <a:t>https://github.com/IMMM-SFA/burleyson-etal_2024_applied_energy</a:t>
            </a:r>
            <a:endParaRPr lang="en-US" sz="1100">
              <a:solidFill>
                <a:srgbClr val="808080"/>
              </a:solidFill>
              <a:ea typeface="+mn-lt"/>
              <a:cs typeface="+mn-lt"/>
            </a:endParaRPr>
          </a:p>
          <a:p>
            <a:endParaRPr lang="en-US" sz="1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4520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81BA29-15B2-5B38-FC82-D38ABDD5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62F18C-10AF-55E8-5009-6AB20E2E5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Benefits of meta-repositories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C38CF1-C454-B0E7-4037-F63D57BA2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977" y="1611757"/>
            <a:ext cx="5957371" cy="4751310"/>
          </a:xfrm>
        </p:spPr>
        <p:txBody>
          <a:bodyPr/>
          <a:lstStyle/>
          <a:p>
            <a:pPr marL="305435" indent="-305435"/>
            <a:r>
              <a:rPr lang="en-US" sz="2000">
                <a:cs typeface="Calibri"/>
              </a:rPr>
              <a:t>Demonstrates transparency and reproducibility</a:t>
            </a:r>
          </a:p>
          <a:p>
            <a:pPr marL="305435" indent="-305435"/>
            <a:r>
              <a:rPr lang="en-US" sz="2000">
                <a:cs typeface="Calibri"/>
              </a:rPr>
              <a:t>Provides the "power to make the stuff"</a:t>
            </a:r>
          </a:p>
          <a:p>
            <a:pPr marL="305435" indent="-305435">
              <a:buClr>
                <a:srgbClr val="1B648F"/>
              </a:buClr>
            </a:pPr>
            <a:r>
              <a:rPr lang="en-US" sz="2000">
                <a:cs typeface="Calibri"/>
              </a:rPr>
              <a:t>Saves money, saves time, saves "face"</a:t>
            </a:r>
          </a:p>
          <a:p>
            <a:pPr marL="305435" indent="-305435">
              <a:buClr>
                <a:srgbClr val="1B648F"/>
              </a:buClr>
            </a:pPr>
            <a:r>
              <a:rPr lang="en-US" sz="2000">
                <a:cs typeface="Calibri"/>
              </a:rPr>
              <a:t>Enables quick on-boarding of new staff or collaborators</a:t>
            </a:r>
          </a:p>
          <a:p>
            <a:pPr marL="305435" indent="-305435">
              <a:buClr>
                <a:srgbClr val="1B648F"/>
              </a:buClr>
            </a:pPr>
            <a:r>
              <a:rPr lang="en-US" sz="2000">
                <a:cs typeface="Calibri"/>
              </a:rPr>
              <a:t>Generates a deeper understanding of the science we are communicating</a:t>
            </a:r>
          </a:p>
          <a:p>
            <a:pPr marL="305435" indent="-305435">
              <a:buClr>
                <a:srgbClr val="1B648F"/>
              </a:buClr>
            </a:pPr>
            <a:r>
              <a:rPr lang="en-US" sz="2000">
                <a:cs typeface="Calibri"/>
              </a:rPr>
              <a:t>Produces a sense of value knowing that you have supported those who will continue where you have left off</a:t>
            </a:r>
            <a:endParaRPr lang="en-US" sz="2000"/>
          </a:p>
          <a:p>
            <a:pPr marL="305435" indent="-305435">
              <a:buClr>
                <a:srgbClr val="1B648F"/>
              </a:buClr>
            </a:pPr>
            <a:endParaRPr lang="en-US" sz="2000">
              <a:cs typeface="Calibri"/>
            </a:endParaRPr>
          </a:p>
          <a:p>
            <a:pPr marL="305435" indent="-305435">
              <a:buClr>
                <a:srgbClr val="1B648F"/>
              </a:buClr>
            </a:pPr>
            <a:endParaRPr lang="en-US" sz="20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41D548-B7FD-ED5C-98EC-117A2D376475}"/>
              </a:ext>
            </a:extLst>
          </p:cNvPr>
          <p:cNvSpPr txBox="1"/>
          <p:nvPr/>
        </p:nvSpPr>
        <p:spPr>
          <a:xfrm>
            <a:off x="6899882" y="1816004"/>
            <a:ext cx="497684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"The paper is very well written and clear. Its accompanying </a:t>
            </a:r>
            <a:r>
              <a:rPr lang="en-US" b="1">
                <a:solidFill>
                  <a:srgbClr val="000000"/>
                </a:solidFill>
                <a:latin typeface="Calibri"/>
                <a:cs typeface="Calibri"/>
              </a:rPr>
              <a:t>supporting material and commented code are exemplary</a:t>
            </a:r>
            <a:r>
              <a:rPr lang="en-US" i="1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"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12DF8-2673-F855-ED03-8A7C8A9F7849}"/>
              </a:ext>
            </a:extLst>
          </p:cNvPr>
          <p:cNvSpPr txBox="1"/>
          <p:nvPr/>
        </p:nvSpPr>
        <p:spPr>
          <a:xfrm>
            <a:off x="6899880" y="5515483"/>
            <a:ext cx="507573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"</a:t>
            </a:r>
            <a:r>
              <a:rPr lang="en-US" b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Congratulations to the provided meta-repository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on GitHub which I enjoyed exploring."</a:t>
            </a:r>
            <a:endParaRPr lang="en-US">
              <a:latin typeface="Calibri"/>
              <a:ea typeface="+mn-lt"/>
              <a:cs typeface="Calibri"/>
            </a:endParaRPr>
          </a:p>
          <a:p>
            <a:endParaRPr lang="en-US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8691D4-D548-E23A-D46C-E1D961EB96C3}"/>
              </a:ext>
            </a:extLst>
          </p:cNvPr>
          <p:cNvSpPr txBox="1"/>
          <p:nvPr/>
        </p:nvSpPr>
        <p:spPr>
          <a:xfrm>
            <a:off x="6689312" y="1285512"/>
            <a:ext cx="532585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cs typeface="Calibri"/>
              </a:rPr>
              <a:t>A few journal review feedback examples!</a:t>
            </a:r>
            <a:endParaRPr lang="en-US" sz="22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E5E028-62DB-3D85-AC4A-95D2CF8140C7}"/>
              </a:ext>
            </a:extLst>
          </p:cNvPr>
          <p:cNvSpPr txBox="1"/>
          <p:nvPr/>
        </p:nvSpPr>
        <p:spPr>
          <a:xfrm>
            <a:off x="6899880" y="2973545"/>
            <a:ext cx="512227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"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I have reviewed the paper and </a:t>
            </a:r>
            <a:r>
              <a:rPr lang="en-US" b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found that the paper's results were reproducible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based on the GitHub repository. Further, I commend the authors for an exceptional job of producing </a:t>
            </a:r>
            <a:r>
              <a:rPr lang="en-US" b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well-organized code with clear instructions for reproducibility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. I agree that this paper should be deemed fully reproducible and given the </a:t>
            </a:r>
            <a:r>
              <a:rPr lang="en-US" b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highest rating for reproducibility.</a:t>
            </a:r>
            <a:r>
              <a:rPr lang="en-US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"</a:t>
            </a:r>
            <a:endParaRPr lang="en-US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5876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617880-4409-35F4-95E4-03AE3B1A9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792" y="1356164"/>
            <a:ext cx="5486400" cy="2323069"/>
          </a:xfrm>
        </p:spPr>
        <p:txBody>
          <a:bodyPr/>
          <a:lstStyle/>
          <a:p>
            <a:r>
              <a:rPr lang="en-US"/>
              <a:t>DOE MSD projects can use MSD-LIVE: </a:t>
            </a:r>
            <a:r>
              <a:rPr lang="en-US">
                <a:hlinkClick r:id="rId3"/>
              </a:rPr>
              <a:t>https://msdlive.org/</a:t>
            </a:r>
            <a:endParaRPr lang="en-US"/>
          </a:p>
          <a:p>
            <a:r>
              <a:rPr lang="en-US"/>
              <a:t>MSD-LIVE is the canonical source for MSD datasets</a:t>
            </a:r>
          </a:p>
          <a:p>
            <a:r>
              <a:rPr lang="en-US"/>
              <a:t>Full data repository with permanent storage, DOIs, and MSD-specific metadata fields</a:t>
            </a:r>
          </a:p>
          <a:p>
            <a:r>
              <a:rPr lang="en-US"/>
              <a:t>No file or dataset size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2A436-7604-1474-A921-F3230F6AB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1380" y="4566724"/>
            <a:ext cx="5486400" cy="2198688"/>
          </a:xfrm>
        </p:spPr>
        <p:txBody>
          <a:bodyPr/>
          <a:lstStyle/>
          <a:p>
            <a:r>
              <a:rPr lang="en-US"/>
              <a:t>Non-MSD projects can use free public repositories like </a:t>
            </a:r>
            <a:r>
              <a:rPr lang="en-US" err="1"/>
              <a:t>Zenodo</a:t>
            </a:r>
            <a:r>
              <a:rPr lang="en-US"/>
              <a:t>: </a:t>
            </a:r>
            <a:r>
              <a:rPr lang="en-US">
                <a:hlinkClick r:id="rId4"/>
              </a:rPr>
              <a:t>https://zenodo.org/</a:t>
            </a:r>
            <a:endParaRPr lang="en-US"/>
          </a:p>
          <a:p>
            <a:r>
              <a:rPr lang="en-US"/>
              <a:t>Data repository with limited permanent storage, DOIs, and generic metadata fields</a:t>
            </a:r>
          </a:p>
          <a:p>
            <a:r>
              <a:rPr lang="en-US"/>
              <a:t>Maximum dataset size of 50 Gb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36D5EA-6B11-E22E-EABF-05CBE3E91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data repositories to Archive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25F2A-D3A2-40D6-E218-D5348EBD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330F5C-4E63-4490-7CCF-77297C266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92" y="3730990"/>
            <a:ext cx="5486400" cy="3034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8EF18-8983-5392-44EF-9896335D4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976" y="1343654"/>
            <a:ext cx="5489208" cy="303580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AC92DC-3B5C-0453-5BF5-7DB712A59104}"/>
              </a:ext>
            </a:extLst>
          </p:cNvPr>
          <p:cNvCxnSpPr/>
          <p:nvPr/>
        </p:nvCxnSpPr>
        <p:spPr>
          <a:xfrm>
            <a:off x="6096000" y="1800858"/>
            <a:ext cx="0" cy="457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3864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3-presentation-template-FINAL_4Panel-V3.pptx" id="{86A701E4-AAF5-4971-89A8-BD5005374C3A}" vid="{DC477F01-3249-4012-A9A7-450A05406D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B3242A4-1E6A-4E02-809C-4A24066EC0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5255AC-12AC-4323-AA35-9BAC798B66BD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BD2D995-20F0-4C14-BF62-1248AB4B484D}">
  <ds:schemaRefs>
    <ds:schemaRef ds:uri="16c05727-aa75-4e4a-9b5f-8a80a1165891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IM3-presentation-template</Template>
  <TotalTime>0</TotalTime>
  <Words>788</Words>
  <Application>Microsoft Macintosh PowerPoint</Application>
  <PresentationFormat>Widescreen</PresentationFormat>
  <Paragraphs>105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Nova Cond</vt:lpstr>
      <vt:lpstr>Avenir</vt:lpstr>
      <vt:lpstr>Calibri</vt:lpstr>
      <vt:lpstr>Gill Sans MT</vt:lpstr>
      <vt:lpstr>Wingdings 2</vt:lpstr>
      <vt:lpstr>DividendVTI</vt:lpstr>
      <vt:lpstr>Using Meta-Repositories To Facilitate Open Science in MSD Research</vt:lpstr>
      <vt:lpstr>outline</vt:lpstr>
      <vt:lpstr>PowerPoint Presentation</vt:lpstr>
      <vt:lpstr>PowerPoint Presentation</vt:lpstr>
      <vt:lpstr>New Earth’s Future Special Collection</vt:lpstr>
      <vt:lpstr>2023 AGU Fall Meeting</vt:lpstr>
      <vt:lpstr>What is a meta-repository?</vt:lpstr>
      <vt:lpstr>Benefits of meta-repositories</vt:lpstr>
      <vt:lpstr>Using data repositories to Archive Data</vt:lpstr>
      <vt:lpstr>Example Paper-In-Progress meta-repository</vt:lpstr>
      <vt:lpstr>Key Points Of Building a Meta-repository</vt:lpstr>
      <vt:lpstr>IM3 Meta-Repository Template</vt:lpstr>
      <vt:lpstr>IM3 Meta-Repository Template</vt:lpstr>
      <vt:lpstr>How to “operationalize” meta-repositories in your project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 a Meta-Repository</dc:title>
  <dc:creator>Zhao, Mengqi</dc:creator>
  <cp:lastModifiedBy>Burleyson, Casey D</cp:lastModifiedBy>
  <cp:revision>2</cp:revision>
  <dcterms:created xsi:type="dcterms:W3CDTF">2024-01-17T18:04:57Z</dcterms:created>
  <dcterms:modified xsi:type="dcterms:W3CDTF">2024-02-23T00:39:13Z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