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15"/>
  </p:notesMasterIdLst>
  <p:handoutMasterIdLst>
    <p:handoutMasterId r:id="rId16"/>
  </p:handoutMasterIdLst>
  <p:sldIdLst>
    <p:sldId id="260" r:id="rId2"/>
    <p:sldId id="274" r:id="rId3"/>
    <p:sldId id="272" r:id="rId4"/>
    <p:sldId id="301" r:id="rId5"/>
    <p:sldId id="302" r:id="rId6"/>
    <p:sldId id="303" r:id="rId7"/>
    <p:sldId id="287" r:id="rId8"/>
    <p:sldId id="289" r:id="rId9"/>
    <p:sldId id="280" r:id="rId10"/>
    <p:sldId id="283" r:id="rId11"/>
    <p:sldId id="284" r:id="rId12"/>
    <p:sldId id="278" r:id="rId13"/>
    <p:sldId id="273" r:id="rId14"/>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19500"/>
    <a:srgbClr val="007836"/>
    <a:srgbClr val="BE0F34"/>
    <a:srgbClr val="820150"/>
    <a:srgbClr val="502D7F"/>
    <a:srgbClr val="00338E"/>
    <a:srgbClr val="0081AB"/>
    <a:srgbClr val="758F9D"/>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D2D0AF-D932-445C-90FE-55F1199702F9}" v="15" dt="2022-05-10T21:01:19.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22" autoAdjust="0"/>
    <p:restoredTop sz="84762"/>
  </p:normalViewPr>
  <p:slideViewPr>
    <p:cSldViewPr snapToGrid="0" snapToObjects="1">
      <p:cViewPr varScale="1">
        <p:scale>
          <a:sx n="131" d="100"/>
          <a:sy n="131" d="100"/>
        </p:scale>
        <p:origin x="584" y="184"/>
      </p:cViewPr>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Sheridan" userId="251dae4d-defd-4a25-97bc-d17e7e16fcdc" providerId="ADAL" clId="{AED2D0AF-D932-445C-90FE-55F1199702F9}"/>
    <pc:docChg chg="undo redo custSel addSld delSld modSld">
      <pc:chgData name="Shannon Sheridan" userId="251dae4d-defd-4a25-97bc-d17e7e16fcdc" providerId="ADAL" clId="{AED2D0AF-D932-445C-90FE-55F1199702F9}" dt="2022-05-10T21:01:30.366" v="149" actId="14100"/>
      <pc:docMkLst>
        <pc:docMk/>
      </pc:docMkLst>
      <pc:sldChg chg="modSp mod">
        <pc:chgData name="Shannon Sheridan" userId="251dae4d-defd-4a25-97bc-d17e7e16fcdc" providerId="ADAL" clId="{AED2D0AF-D932-445C-90FE-55F1199702F9}" dt="2022-05-10T18:51:21.837" v="41" actId="14100"/>
        <pc:sldMkLst>
          <pc:docMk/>
          <pc:sldMk cId="1152154647" sldId="260"/>
        </pc:sldMkLst>
        <pc:spChg chg="mod">
          <ac:chgData name="Shannon Sheridan" userId="251dae4d-defd-4a25-97bc-d17e7e16fcdc" providerId="ADAL" clId="{AED2D0AF-D932-445C-90FE-55F1199702F9}" dt="2022-05-10T18:51:21.837" v="41" actId="14100"/>
          <ac:spMkLst>
            <pc:docMk/>
            <pc:sldMk cId="1152154647" sldId="260"/>
            <ac:spMk id="2" creationId="{8BDFD0D9-1CAC-4FBD-8120-CBD5A07EB995}"/>
          </ac:spMkLst>
        </pc:spChg>
      </pc:sldChg>
      <pc:sldChg chg="del">
        <pc:chgData name="Shannon Sheridan" userId="251dae4d-defd-4a25-97bc-d17e7e16fcdc" providerId="ADAL" clId="{AED2D0AF-D932-445C-90FE-55F1199702F9}" dt="2022-05-10T20:55:33.690" v="70" actId="47"/>
        <pc:sldMkLst>
          <pc:docMk/>
          <pc:sldMk cId="3300410602" sldId="263"/>
        </pc:sldMkLst>
      </pc:sldChg>
      <pc:sldChg chg="del">
        <pc:chgData name="Shannon Sheridan" userId="251dae4d-defd-4a25-97bc-d17e7e16fcdc" providerId="ADAL" clId="{AED2D0AF-D932-445C-90FE-55F1199702F9}" dt="2022-05-10T20:55:29.285" v="67" actId="47"/>
        <pc:sldMkLst>
          <pc:docMk/>
          <pc:sldMk cId="1523139673" sldId="269"/>
        </pc:sldMkLst>
      </pc:sldChg>
      <pc:sldChg chg="del">
        <pc:chgData name="Shannon Sheridan" userId="251dae4d-defd-4a25-97bc-d17e7e16fcdc" providerId="ADAL" clId="{AED2D0AF-D932-445C-90FE-55F1199702F9}" dt="2022-05-10T20:55:29.785" v="68" actId="47"/>
        <pc:sldMkLst>
          <pc:docMk/>
          <pc:sldMk cId="567165076" sldId="270"/>
        </pc:sldMkLst>
      </pc:sldChg>
      <pc:sldChg chg="del">
        <pc:chgData name="Shannon Sheridan" userId="251dae4d-defd-4a25-97bc-d17e7e16fcdc" providerId="ADAL" clId="{AED2D0AF-D932-445C-90FE-55F1199702F9}" dt="2022-05-10T20:55:30.271" v="69" actId="47"/>
        <pc:sldMkLst>
          <pc:docMk/>
          <pc:sldMk cId="3945331627" sldId="271"/>
        </pc:sldMkLst>
      </pc:sldChg>
      <pc:sldChg chg="addSp delSp modSp mod">
        <pc:chgData name="Shannon Sheridan" userId="251dae4d-defd-4a25-97bc-d17e7e16fcdc" providerId="ADAL" clId="{AED2D0AF-D932-445C-90FE-55F1199702F9}" dt="2022-05-10T20:59:28.887" v="135" actId="5793"/>
        <pc:sldMkLst>
          <pc:docMk/>
          <pc:sldMk cId="2261302875" sldId="272"/>
        </pc:sldMkLst>
        <pc:spChg chg="mod">
          <ac:chgData name="Shannon Sheridan" userId="251dae4d-defd-4a25-97bc-d17e7e16fcdc" providerId="ADAL" clId="{AED2D0AF-D932-445C-90FE-55F1199702F9}" dt="2022-05-10T20:55:48.777" v="91" actId="20577"/>
          <ac:spMkLst>
            <pc:docMk/>
            <pc:sldMk cId="2261302875" sldId="272"/>
            <ac:spMk id="3" creationId="{6D50AF6E-CF6A-429E-A4B2-32D2D767B73B}"/>
          </ac:spMkLst>
        </pc:spChg>
        <pc:spChg chg="mod">
          <ac:chgData name="Shannon Sheridan" userId="251dae4d-defd-4a25-97bc-d17e7e16fcdc" providerId="ADAL" clId="{AED2D0AF-D932-445C-90FE-55F1199702F9}" dt="2022-05-10T20:59:28.887" v="135" actId="5793"/>
          <ac:spMkLst>
            <pc:docMk/>
            <pc:sldMk cId="2261302875" sldId="272"/>
            <ac:spMk id="4" creationId="{2DEBCC4A-09A3-46FA-94B8-812D5A6C188D}"/>
          </ac:spMkLst>
        </pc:spChg>
        <pc:spChg chg="add del">
          <ac:chgData name="Shannon Sheridan" userId="251dae4d-defd-4a25-97bc-d17e7e16fcdc" providerId="ADAL" clId="{AED2D0AF-D932-445C-90FE-55F1199702F9}" dt="2022-05-10T20:58:47.874" v="124" actId="22"/>
          <ac:spMkLst>
            <pc:docMk/>
            <pc:sldMk cId="2261302875" sldId="272"/>
            <ac:spMk id="6" creationId="{4FB5FA5D-37F8-47E4-A729-6F8B50288C91}"/>
          </ac:spMkLst>
        </pc:spChg>
      </pc:sldChg>
      <pc:sldChg chg="addSp delSp modSp new mod">
        <pc:chgData name="Shannon Sheridan" userId="251dae4d-defd-4a25-97bc-d17e7e16fcdc" providerId="ADAL" clId="{AED2D0AF-D932-445C-90FE-55F1199702F9}" dt="2022-05-10T20:55:20.423" v="66" actId="20577"/>
        <pc:sldMkLst>
          <pc:docMk/>
          <pc:sldMk cId="2298911071" sldId="274"/>
        </pc:sldMkLst>
        <pc:spChg chg="mod">
          <ac:chgData name="Shannon Sheridan" userId="251dae4d-defd-4a25-97bc-d17e7e16fcdc" providerId="ADAL" clId="{AED2D0AF-D932-445C-90FE-55F1199702F9}" dt="2022-05-10T20:55:20.423" v="66" actId="20577"/>
          <ac:spMkLst>
            <pc:docMk/>
            <pc:sldMk cId="2298911071" sldId="274"/>
            <ac:spMk id="3" creationId="{B47E5D7A-362C-448F-9BFA-212963CC6E2C}"/>
          </ac:spMkLst>
        </pc:spChg>
        <pc:spChg chg="del">
          <ac:chgData name="Shannon Sheridan" userId="251dae4d-defd-4a25-97bc-d17e7e16fcdc" providerId="ADAL" clId="{AED2D0AF-D932-445C-90FE-55F1199702F9}" dt="2022-05-10T20:55:07.161" v="43"/>
          <ac:spMkLst>
            <pc:docMk/>
            <pc:sldMk cId="2298911071" sldId="274"/>
            <ac:spMk id="4" creationId="{572DA323-8A71-4598-9D7A-1F414391EC24}"/>
          </ac:spMkLst>
        </pc:spChg>
        <pc:picChg chg="add mod">
          <ac:chgData name="Shannon Sheridan" userId="251dae4d-defd-4a25-97bc-d17e7e16fcdc" providerId="ADAL" clId="{AED2D0AF-D932-445C-90FE-55F1199702F9}" dt="2022-05-10T20:55:15.478" v="47" actId="1076"/>
          <ac:picMkLst>
            <pc:docMk/>
            <pc:sldMk cId="2298911071" sldId="274"/>
            <ac:picMk id="5" creationId="{DCF81F9E-6230-4BD6-A52A-A71187066A26}"/>
          </ac:picMkLst>
        </pc:picChg>
      </pc:sldChg>
      <pc:sldChg chg="new del">
        <pc:chgData name="Shannon Sheridan" userId="251dae4d-defd-4a25-97bc-d17e7e16fcdc" providerId="ADAL" clId="{AED2D0AF-D932-445C-90FE-55F1199702F9}" dt="2022-05-10T20:57:27.769" v="114" actId="47"/>
        <pc:sldMkLst>
          <pc:docMk/>
          <pc:sldMk cId="69504551" sldId="275"/>
        </pc:sldMkLst>
      </pc:sldChg>
      <pc:sldChg chg="modSp add mod">
        <pc:chgData name="Shannon Sheridan" userId="251dae4d-defd-4a25-97bc-d17e7e16fcdc" providerId="ADAL" clId="{AED2D0AF-D932-445C-90FE-55F1199702F9}" dt="2022-05-10T21:01:30.366" v="149" actId="14100"/>
        <pc:sldMkLst>
          <pc:docMk/>
          <pc:sldMk cId="3726724147" sldId="278"/>
        </pc:sldMkLst>
        <pc:picChg chg="mod">
          <ac:chgData name="Shannon Sheridan" userId="251dae4d-defd-4a25-97bc-d17e7e16fcdc" providerId="ADAL" clId="{AED2D0AF-D932-445C-90FE-55F1199702F9}" dt="2022-05-10T21:01:30.366" v="149" actId="14100"/>
          <ac:picMkLst>
            <pc:docMk/>
            <pc:sldMk cId="3726724147" sldId="278"/>
            <ac:picMk id="13" creationId="{846ABC65-5D1B-4CDF-86E8-B4A48D70321F}"/>
          </ac:picMkLst>
        </pc:picChg>
      </pc:sldChg>
      <pc:sldChg chg="add">
        <pc:chgData name="Shannon Sheridan" userId="251dae4d-defd-4a25-97bc-d17e7e16fcdc" providerId="ADAL" clId="{AED2D0AF-D932-445C-90FE-55F1199702F9}" dt="2022-05-10T21:00:48.408" v="143"/>
        <pc:sldMkLst>
          <pc:docMk/>
          <pc:sldMk cId="1353753607" sldId="280"/>
        </pc:sldMkLst>
      </pc:sldChg>
      <pc:sldChg chg="add">
        <pc:chgData name="Shannon Sheridan" userId="251dae4d-defd-4a25-97bc-d17e7e16fcdc" providerId="ADAL" clId="{AED2D0AF-D932-445C-90FE-55F1199702F9}" dt="2022-05-10T21:00:54.778" v="144"/>
        <pc:sldMkLst>
          <pc:docMk/>
          <pc:sldMk cId="98995769" sldId="283"/>
        </pc:sldMkLst>
      </pc:sldChg>
      <pc:sldChg chg="add">
        <pc:chgData name="Shannon Sheridan" userId="251dae4d-defd-4a25-97bc-d17e7e16fcdc" providerId="ADAL" clId="{AED2D0AF-D932-445C-90FE-55F1199702F9}" dt="2022-05-10T21:01:04.166" v="145"/>
        <pc:sldMkLst>
          <pc:docMk/>
          <pc:sldMk cId="1384571868" sldId="284"/>
        </pc:sldMkLst>
      </pc:sldChg>
      <pc:sldChg chg="modSp add mod">
        <pc:chgData name="Shannon Sheridan" userId="251dae4d-defd-4a25-97bc-d17e7e16fcdc" providerId="ADAL" clId="{AED2D0AF-D932-445C-90FE-55F1199702F9}" dt="2022-05-10T21:00:06.904" v="140" actId="14100"/>
        <pc:sldMkLst>
          <pc:docMk/>
          <pc:sldMk cId="3368007261" sldId="287"/>
        </pc:sldMkLst>
        <pc:spChg chg="mod">
          <ac:chgData name="Shannon Sheridan" userId="251dae4d-defd-4a25-97bc-d17e7e16fcdc" providerId="ADAL" clId="{AED2D0AF-D932-445C-90FE-55F1199702F9}" dt="2022-05-10T21:00:06.904" v="140" actId="14100"/>
          <ac:spMkLst>
            <pc:docMk/>
            <pc:sldMk cId="3368007261" sldId="287"/>
            <ac:spMk id="3" creationId="{DE405C06-A257-4AD4-B59B-E257154927A2}"/>
          </ac:spMkLst>
        </pc:spChg>
      </pc:sldChg>
      <pc:sldChg chg="add">
        <pc:chgData name="Shannon Sheridan" userId="251dae4d-defd-4a25-97bc-d17e7e16fcdc" providerId="ADAL" clId="{AED2D0AF-D932-445C-90FE-55F1199702F9}" dt="2022-05-10T21:00:34.125" v="142"/>
        <pc:sldMkLst>
          <pc:docMk/>
          <pc:sldMk cId="985019943" sldId="289"/>
        </pc:sldMkLst>
      </pc:sldChg>
      <pc:sldChg chg="modSp add del mod">
        <pc:chgData name="Shannon Sheridan" userId="251dae4d-defd-4a25-97bc-d17e7e16fcdc" providerId="ADAL" clId="{AED2D0AF-D932-445C-90FE-55F1199702F9}" dt="2022-05-10T21:00:15.355" v="141" actId="47"/>
        <pc:sldMkLst>
          <pc:docMk/>
          <pc:sldMk cId="348874579" sldId="300"/>
        </pc:sldMkLst>
        <pc:spChg chg="mod">
          <ac:chgData name="Shannon Sheridan" userId="251dae4d-defd-4a25-97bc-d17e7e16fcdc" providerId="ADAL" clId="{AED2D0AF-D932-445C-90FE-55F1199702F9}" dt="2022-05-10T20:58:55.061" v="126" actId="6549"/>
          <ac:spMkLst>
            <pc:docMk/>
            <pc:sldMk cId="348874579" sldId="300"/>
            <ac:spMk id="4" creationId="{D3849B7B-C89C-4F73-AEA9-D03795029F58}"/>
          </ac:spMkLst>
        </pc:spChg>
      </pc:sldChg>
      <pc:sldChg chg="add">
        <pc:chgData name="Shannon Sheridan" userId="251dae4d-defd-4a25-97bc-d17e7e16fcdc" providerId="ADAL" clId="{AED2D0AF-D932-445C-90FE-55F1199702F9}" dt="2022-05-10T20:57:20.763" v="113"/>
        <pc:sldMkLst>
          <pc:docMk/>
          <pc:sldMk cId="2706068585" sldId="301"/>
        </pc:sldMkLst>
      </pc:sldChg>
      <pc:sldChg chg="add">
        <pc:chgData name="Shannon Sheridan" userId="251dae4d-defd-4a25-97bc-d17e7e16fcdc" providerId="ADAL" clId="{AED2D0AF-D932-445C-90FE-55F1199702F9}" dt="2022-05-10T20:57:37.027" v="115"/>
        <pc:sldMkLst>
          <pc:docMk/>
          <pc:sldMk cId="1493958837" sldId="302"/>
        </pc:sldMkLst>
      </pc:sldChg>
      <pc:sldChg chg="delSp modSp add mod">
        <pc:chgData name="Shannon Sheridan" userId="251dae4d-defd-4a25-97bc-d17e7e16fcdc" providerId="ADAL" clId="{AED2D0AF-D932-445C-90FE-55F1199702F9}" dt="2022-05-10T20:59:54.148" v="137" actId="14100"/>
        <pc:sldMkLst>
          <pc:docMk/>
          <pc:sldMk cId="201191420" sldId="303"/>
        </pc:sldMkLst>
        <pc:spChg chg="mod">
          <ac:chgData name="Shannon Sheridan" userId="251dae4d-defd-4a25-97bc-d17e7e16fcdc" providerId="ADAL" clId="{AED2D0AF-D932-445C-90FE-55F1199702F9}" dt="2022-05-10T20:59:54.148" v="137" actId="14100"/>
          <ac:spMkLst>
            <pc:docMk/>
            <pc:sldMk cId="201191420" sldId="303"/>
            <ac:spMk id="4" creationId="{6BD4A7AE-0338-45E6-88ED-ED13AF78AD7A}"/>
          </ac:spMkLst>
        </pc:spChg>
        <pc:spChg chg="mod">
          <ac:chgData name="Shannon Sheridan" userId="251dae4d-defd-4a25-97bc-d17e7e16fcdc" providerId="ADAL" clId="{AED2D0AF-D932-445C-90FE-55F1199702F9}" dt="2022-05-10T20:58:13.410" v="122" actId="1076"/>
          <ac:spMkLst>
            <pc:docMk/>
            <pc:sldMk cId="201191420" sldId="303"/>
            <ac:spMk id="12" creationId="{436DC83A-10DC-42D1-9FAA-5CA3DD8DD1A9}"/>
          </ac:spMkLst>
        </pc:spChg>
        <pc:picChg chg="del">
          <ac:chgData name="Shannon Sheridan" userId="251dae4d-defd-4a25-97bc-d17e7e16fcdc" providerId="ADAL" clId="{AED2D0AF-D932-445C-90FE-55F1199702F9}" dt="2022-05-10T20:57:55.544" v="117" actId="478"/>
          <ac:picMkLst>
            <pc:docMk/>
            <pc:sldMk cId="201191420" sldId="303"/>
            <ac:picMk id="9" creationId="{893143AC-C560-4683-9D0D-3F1BDE8C7D93}"/>
          </ac:picMkLst>
        </pc:picChg>
        <pc:picChg chg="mod">
          <ac:chgData name="Shannon Sheridan" userId="251dae4d-defd-4a25-97bc-d17e7e16fcdc" providerId="ADAL" clId="{AED2D0AF-D932-445C-90FE-55F1199702F9}" dt="2022-05-10T20:58:13.410" v="122" actId="1076"/>
          <ac:picMkLst>
            <pc:docMk/>
            <pc:sldMk cId="201191420" sldId="303"/>
            <ac:picMk id="11" creationId="{68C6B923-B824-4557-A422-DB8F6C8BCFFE}"/>
          </ac:picMkLst>
        </pc:picChg>
        <pc:picChg chg="mod">
          <ac:chgData name="Shannon Sheridan" userId="251dae4d-defd-4a25-97bc-d17e7e16fcdc" providerId="ADAL" clId="{AED2D0AF-D932-445C-90FE-55F1199702F9}" dt="2022-05-10T20:58:13.410" v="122" actId="1076"/>
          <ac:picMkLst>
            <pc:docMk/>
            <pc:sldMk cId="201191420" sldId="303"/>
            <ac:picMk id="13" creationId="{E47C9DDC-058A-47EF-94E6-854081674D0E}"/>
          </ac:picMkLst>
        </pc:picChg>
        <pc:picChg chg="mod">
          <ac:chgData name="Shannon Sheridan" userId="251dae4d-defd-4a25-97bc-d17e7e16fcdc" providerId="ADAL" clId="{AED2D0AF-D932-445C-90FE-55F1199702F9}" dt="2022-05-10T20:58:13.410" v="122" actId="1076"/>
          <ac:picMkLst>
            <pc:docMk/>
            <pc:sldMk cId="201191420" sldId="303"/>
            <ac:picMk id="14" creationId="{87B9E2CF-9F62-4D2F-B1A2-B476C18776B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5/27/22</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5/27/22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941861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ReadMe for your organization system. This differs slightly from a normal ReadMe documenting data or code in that you are writing down the structure, schemas, and conventions you’ve just come up with. You can include all the content we’ve talked about, like what schemas apply to what file types or categories, what the folder structure is, abbreviation keys that you’ve created, and even who is responsible for the oversight of the schema. It also keeps that information organized and accessible in one place. This ReadMe should be kept at the base of your directory so that it’s easy to find for you and anyone else who will be looking at your files. </a:t>
            </a:r>
          </a:p>
          <a:p>
            <a:r>
              <a:rPr lang="en-US" dirty="0"/>
              <a:t>Don’t be afraid to let things evolve, either. If you’re working through a project and find you have new needs, or something isn’t working like you hoped it would, your structure and ReadMe don’t need to be considered an ironclad agreement. Experiment or try new tactics until you get what works for you. But make sure you’re documenting those changes, so that future you or other collaborators can understand them. </a:t>
            </a:r>
          </a:p>
        </p:txBody>
      </p:sp>
      <p:sp>
        <p:nvSpPr>
          <p:cNvPr id="4" name="Date Placeholder 3"/>
          <p:cNvSpPr>
            <a:spLocks noGrp="1"/>
          </p:cNvSpPr>
          <p:nvPr>
            <p:ph type="dt" idx="1"/>
          </p:nvPr>
        </p:nvSpPr>
        <p:spPr/>
        <p:txBody>
          <a:bodyPr/>
          <a:lstStyle/>
          <a:p>
            <a:fld id="{316DBEE1-4C80-C445-AB37-F3A56A66DDDC}" type="datetime4">
              <a:rPr lang="en-US" smtClean="0"/>
              <a:t>May 27, 2022</a:t>
            </a:fld>
            <a:endParaRPr lang="en-US" dirty="0"/>
          </a:p>
        </p:txBody>
      </p:sp>
      <p:sp>
        <p:nvSpPr>
          <p:cNvPr id="5" name="Slide Number Placeholder 4"/>
          <p:cNvSpPr>
            <a:spLocks noGrp="1"/>
          </p:cNvSpPr>
          <p:nvPr>
            <p:ph type="sldNum" sz="quarter" idx="5"/>
          </p:nvPr>
        </p:nvSpPr>
        <p:spPr/>
        <p:txBody>
          <a:bodyPr/>
          <a:lstStyle/>
          <a:p>
            <a:fld id="{710104DB-87CA-D64F-AB86-DB2520DDF5D7}" type="slidenum">
              <a:rPr lang="en-US" smtClean="0"/>
              <a:pPr/>
              <a:t>12</a:t>
            </a:fld>
            <a:endParaRPr lang="en-US" dirty="0"/>
          </a:p>
        </p:txBody>
      </p:sp>
    </p:spTree>
    <p:extLst>
      <p:ext uri="{BB962C8B-B14F-4D97-AF65-F5344CB8AC3E}">
        <p14:creationId xmlns:p14="http://schemas.microsoft.com/office/powerpoint/2010/main" val="713319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13</a:t>
            </a:fld>
            <a:endParaRPr lang="en-US"/>
          </a:p>
        </p:txBody>
      </p:sp>
    </p:spTree>
    <p:extLst>
      <p:ext uri="{BB962C8B-B14F-4D97-AF65-F5344CB8AC3E}">
        <p14:creationId xmlns:p14="http://schemas.microsoft.com/office/powerpoint/2010/main" val="15841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takes care of our questions. Now let’s look at a few other best practices to keep in mind when coming up with naming conventions. The first is consistency. Documentation really helps here, which we’ll discuss later. But consistency is especially important to remember when multiple people are expected to apply a particular naming schema, such as in collaborations. We want to codify that we’re treating our information the same—otherwise the system loses a lot of it’s efficacy.  So make sure the information is in the same order, that you’re all using the same date format, and that abbreviations and acronyms are standardized.</a:t>
            </a:r>
          </a:p>
        </p:txBody>
      </p:sp>
      <p:sp>
        <p:nvSpPr>
          <p:cNvPr id="4" name="Date Placeholder 3"/>
          <p:cNvSpPr>
            <a:spLocks noGrp="1"/>
          </p:cNvSpPr>
          <p:nvPr>
            <p:ph type="dt" idx="1"/>
          </p:nvPr>
        </p:nvSpPr>
        <p:spPr/>
        <p:txBody>
          <a:bodyPr/>
          <a:lstStyle/>
          <a:p>
            <a:fld id="{316DBEE1-4C80-C445-AB37-F3A56A66DDDC}" type="datetime4">
              <a:rPr lang="en-US" smtClean="0"/>
              <a:t>May 27, 2022</a:t>
            </a:fld>
            <a:endParaRPr lang="en-US" dirty="0"/>
          </a:p>
        </p:txBody>
      </p:sp>
      <p:sp>
        <p:nvSpPr>
          <p:cNvPr id="5" name="Slide Number Placeholder 4"/>
          <p:cNvSpPr>
            <a:spLocks noGrp="1"/>
          </p:cNvSpPr>
          <p:nvPr>
            <p:ph type="sldNum" sz="quarter" idx="5"/>
          </p:nvPr>
        </p:nvSpPr>
        <p:spPr/>
        <p:txBody>
          <a:bodyPr/>
          <a:lstStyle/>
          <a:p>
            <a:fld id="{710104DB-87CA-D64F-AB86-DB2520DDF5D7}" type="slidenum">
              <a:rPr lang="en-US" smtClean="0"/>
              <a:pPr/>
              <a:t>4</a:t>
            </a:fld>
            <a:endParaRPr lang="en-US" dirty="0"/>
          </a:p>
        </p:txBody>
      </p:sp>
    </p:spTree>
    <p:extLst>
      <p:ext uri="{BB962C8B-B14F-4D97-AF65-F5344CB8AC3E}">
        <p14:creationId xmlns:p14="http://schemas.microsoft.com/office/powerpoint/2010/main" val="373901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also want to make sure you’re deploying leading zeros appropriately any time you’re using sequential numbering. Instead of starting of with just 1, 2, 3, you’ll want to add on the appropriate number of zeros to make sure the file sort well and have consistent name lengths. This image probably does a better job of showing how that happens than me trying to describe it to you, so you can just take a look at how that happens in practice. Our bottom three files will sort much better than the top three and in proper chronological order</a:t>
            </a:r>
          </a:p>
        </p:txBody>
      </p:sp>
      <p:sp>
        <p:nvSpPr>
          <p:cNvPr id="4" name="Date Placeholder 3"/>
          <p:cNvSpPr>
            <a:spLocks noGrp="1"/>
          </p:cNvSpPr>
          <p:nvPr>
            <p:ph type="dt" idx="1"/>
          </p:nvPr>
        </p:nvSpPr>
        <p:spPr/>
        <p:txBody>
          <a:bodyPr/>
          <a:lstStyle/>
          <a:p>
            <a:fld id="{316DBEE1-4C80-C445-AB37-F3A56A66DDDC}" type="datetime4">
              <a:rPr lang="en-US" smtClean="0"/>
              <a:t>May 27, 2022</a:t>
            </a:fld>
            <a:endParaRPr lang="en-US" dirty="0"/>
          </a:p>
        </p:txBody>
      </p:sp>
      <p:sp>
        <p:nvSpPr>
          <p:cNvPr id="5" name="Slide Number Placeholder 4"/>
          <p:cNvSpPr>
            <a:spLocks noGrp="1"/>
          </p:cNvSpPr>
          <p:nvPr>
            <p:ph type="sldNum" sz="quarter" idx="5"/>
          </p:nvPr>
        </p:nvSpPr>
        <p:spPr/>
        <p:txBody>
          <a:bodyPr/>
          <a:lstStyle/>
          <a:p>
            <a:fld id="{710104DB-87CA-D64F-AB86-DB2520DDF5D7}" type="slidenum">
              <a:rPr lang="en-US" smtClean="0"/>
              <a:pPr/>
              <a:t>5</a:t>
            </a:fld>
            <a:endParaRPr lang="en-US" dirty="0"/>
          </a:p>
        </p:txBody>
      </p:sp>
    </p:spTree>
    <p:extLst>
      <p:ext uri="{BB962C8B-B14F-4D97-AF65-F5344CB8AC3E}">
        <p14:creationId xmlns:p14="http://schemas.microsoft.com/office/powerpoint/2010/main" val="415405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last best practice is to consider the format of the file name. We already talked about using an underscore to separate the metadata in the file name, but I did want to address the period for a moment, because using a period used to be considered fine practice. But there are some potential pitfalls, especially with file extensions, so it’s better to not use them at all. Finally, try to limit your names to 32 characters or less. This makes it easier to type if you’re programming, and also makes it easier to scan for human. </a:t>
            </a:r>
          </a:p>
        </p:txBody>
      </p:sp>
      <p:sp>
        <p:nvSpPr>
          <p:cNvPr id="4" name="Date Placeholder 3"/>
          <p:cNvSpPr>
            <a:spLocks noGrp="1"/>
          </p:cNvSpPr>
          <p:nvPr>
            <p:ph type="dt" idx="1"/>
          </p:nvPr>
        </p:nvSpPr>
        <p:spPr/>
        <p:txBody>
          <a:bodyPr/>
          <a:lstStyle/>
          <a:p>
            <a:fld id="{316DBEE1-4C80-C445-AB37-F3A56A66DDDC}" type="datetime4">
              <a:rPr lang="en-US" smtClean="0"/>
              <a:t>May 27, 2022</a:t>
            </a:fld>
            <a:endParaRPr lang="en-US" dirty="0"/>
          </a:p>
        </p:txBody>
      </p:sp>
      <p:sp>
        <p:nvSpPr>
          <p:cNvPr id="5" name="Slide Number Placeholder 4"/>
          <p:cNvSpPr>
            <a:spLocks noGrp="1"/>
          </p:cNvSpPr>
          <p:nvPr>
            <p:ph type="sldNum" sz="quarter" idx="5"/>
          </p:nvPr>
        </p:nvSpPr>
        <p:spPr/>
        <p:txBody>
          <a:bodyPr/>
          <a:lstStyle/>
          <a:p>
            <a:fld id="{710104DB-87CA-D64F-AB86-DB2520DDF5D7}" type="slidenum">
              <a:rPr lang="en-US" smtClean="0"/>
              <a:pPr/>
              <a:t>6</a:t>
            </a:fld>
            <a:endParaRPr lang="en-US" dirty="0"/>
          </a:p>
        </p:txBody>
      </p:sp>
    </p:spTree>
    <p:extLst>
      <p:ext uri="{BB962C8B-B14F-4D97-AF65-F5344CB8AC3E}">
        <p14:creationId xmlns:p14="http://schemas.microsoft.com/office/powerpoint/2010/main" val="239149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first step is to organize folders by meaningful categories. Even more so than the naming conventions, this is where I highly encourage you to do what works for you or your project. We’ll talk about some best practices for how many and how deep, but these are just a few example templates here, where we have different ways of breaking files up, such as by project site, file type, or project. Again, there is no single right way to do this—it’s what makes sense in your unique context, and you’ll be the person who knows that best. This slide shows some proposed categories and structures, and what that might look like in an actual structure.</a:t>
            </a:r>
          </a:p>
        </p:txBody>
      </p:sp>
      <p:sp>
        <p:nvSpPr>
          <p:cNvPr id="4" name="Date Placeholder 3"/>
          <p:cNvSpPr>
            <a:spLocks noGrp="1"/>
          </p:cNvSpPr>
          <p:nvPr>
            <p:ph type="dt" idx="1"/>
          </p:nvPr>
        </p:nvSpPr>
        <p:spPr/>
        <p:txBody>
          <a:bodyPr/>
          <a:lstStyle/>
          <a:p>
            <a:fld id="{316DBEE1-4C80-C445-AB37-F3A56A66DDDC}" type="datetime4">
              <a:rPr lang="en-US" smtClean="0"/>
              <a:t>May 27, 2022</a:t>
            </a:fld>
            <a:endParaRPr lang="en-US" dirty="0"/>
          </a:p>
        </p:txBody>
      </p:sp>
      <p:sp>
        <p:nvSpPr>
          <p:cNvPr id="5" name="Slide Number Placeholder 4"/>
          <p:cNvSpPr>
            <a:spLocks noGrp="1"/>
          </p:cNvSpPr>
          <p:nvPr>
            <p:ph type="sldNum" sz="quarter" idx="5"/>
          </p:nvPr>
        </p:nvSpPr>
        <p:spPr/>
        <p:txBody>
          <a:bodyPr/>
          <a:lstStyle/>
          <a:p>
            <a:fld id="{710104DB-87CA-D64F-AB86-DB2520DDF5D7}" type="slidenum">
              <a:rPr lang="en-US" smtClean="0"/>
              <a:pPr/>
              <a:t>7</a:t>
            </a:fld>
            <a:endParaRPr lang="en-US" dirty="0"/>
          </a:p>
        </p:txBody>
      </p:sp>
    </p:spTree>
    <p:extLst>
      <p:ext uri="{BB962C8B-B14F-4D97-AF65-F5344CB8AC3E}">
        <p14:creationId xmlns:p14="http://schemas.microsoft.com/office/powerpoint/2010/main" val="315414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we created a file naming convention for individual files, you’ll want to do the same for your folder organization. Follow the same guidelines and best practices we discussed in the file naming section, things like determining your unique elements and considering order and abbreviations. You have a bit more flexibility in folder names than file names, if only because you shouldn’t have nearly as many to think about naming. </a:t>
            </a:r>
          </a:p>
          <a:p>
            <a:r>
              <a:rPr lang="en-US" dirty="0"/>
              <a:t>It can also be useful, if you find a system that works really well for you or for a project, to create a blank template that you or others can use in the future. This is basically just the set of empty files that are named and organized in a way that works for you.</a:t>
            </a:r>
          </a:p>
          <a:p>
            <a:r>
              <a:rPr lang="en-US" dirty="0"/>
              <a:t> Now, let’s look at some other best practices to think about while creating this organizational structure</a:t>
            </a:r>
          </a:p>
        </p:txBody>
      </p:sp>
      <p:sp>
        <p:nvSpPr>
          <p:cNvPr id="4" name="Date Placeholder 3"/>
          <p:cNvSpPr>
            <a:spLocks noGrp="1"/>
          </p:cNvSpPr>
          <p:nvPr>
            <p:ph type="dt" idx="1"/>
          </p:nvPr>
        </p:nvSpPr>
        <p:spPr/>
        <p:txBody>
          <a:bodyPr/>
          <a:lstStyle/>
          <a:p>
            <a:fld id="{316DBEE1-4C80-C445-AB37-F3A56A66DDDC}" type="datetime4">
              <a:rPr lang="en-US" smtClean="0"/>
              <a:t>May 27, 2022</a:t>
            </a:fld>
            <a:endParaRPr lang="en-US" dirty="0"/>
          </a:p>
        </p:txBody>
      </p:sp>
      <p:sp>
        <p:nvSpPr>
          <p:cNvPr id="5" name="Slide Number Placeholder 4"/>
          <p:cNvSpPr>
            <a:spLocks noGrp="1"/>
          </p:cNvSpPr>
          <p:nvPr>
            <p:ph type="sldNum" sz="quarter" idx="5"/>
          </p:nvPr>
        </p:nvSpPr>
        <p:spPr/>
        <p:txBody>
          <a:bodyPr/>
          <a:lstStyle/>
          <a:p>
            <a:fld id="{710104DB-87CA-D64F-AB86-DB2520DDF5D7}" type="slidenum">
              <a:rPr lang="en-US" smtClean="0"/>
              <a:pPr/>
              <a:t>8</a:t>
            </a:fld>
            <a:endParaRPr lang="en-US" dirty="0"/>
          </a:p>
        </p:txBody>
      </p:sp>
    </p:spTree>
    <p:extLst>
      <p:ext uri="{BB962C8B-B14F-4D97-AF65-F5344CB8AC3E}">
        <p14:creationId xmlns:p14="http://schemas.microsoft.com/office/powerpoint/2010/main" val="1802731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you want to avoid overlapping categories. A big place you see this is multiple folders called “Data”. This can get confusing rather quickly—there’s always the extra step of specifying which data folder you mean, and things have a bad habit of getting saved in the wrong place. </a:t>
            </a:r>
          </a:p>
          <a:p>
            <a:r>
              <a:rPr lang="en-US" dirty="0"/>
              <a:t> I also like this little tip here about using numbers in folder names to help order them. Sometimes it’s unnecessary, but sometimes it’s also really nice to control the order the files show up in, and not have to default to alphabetical order. </a:t>
            </a:r>
          </a:p>
        </p:txBody>
      </p:sp>
      <p:sp>
        <p:nvSpPr>
          <p:cNvPr id="4" name="Date Placeholder 3"/>
          <p:cNvSpPr>
            <a:spLocks noGrp="1"/>
          </p:cNvSpPr>
          <p:nvPr>
            <p:ph type="dt" idx="1"/>
          </p:nvPr>
        </p:nvSpPr>
        <p:spPr/>
        <p:txBody>
          <a:bodyPr/>
          <a:lstStyle/>
          <a:p>
            <a:fld id="{316DBEE1-4C80-C445-AB37-F3A56A66DDDC}" type="datetime4">
              <a:rPr lang="en-US" smtClean="0"/>
              <a:t>May 27, 2022</a:t>
            </a:fld>
            <a:endParaRPr lang="en-US" dirty="0"/>
          </a:p>
        </p:txBody>
      </p:sp>
      <p:sp>
        <p:nvSpPr>
          <p:cNvPr id="5" name="Slide Number Placeholder 4"/>
          <p:cNvSpPr>
            <a:spLocks noGrp="1"/>
          </p:cNvSpPr>
          <p:nvPr>
            <p:ph type="sldNum" sz="quarter" idx="5"/>
          </p:nvPr>
        </p:nvSpPr>
        <p:spPr/>
        <p:txBody>
          <a:bodyPr/>
          <a:lstStyle/>
          <a:p>
            <a:fld id="{710104DB-87CA-D64F-AB86-DB2520DDF5D7}" type="slidenum">
              <a:rPr lang="en-US" smtClean="0"/>
              <a:pPr/>
              <a:t>9</a:t>
            </a:fld>
            <a:endParaRPr lang="en-US" dirty="0"/>
          </a:p>
        </p:txBody>
      </p:sp>
    </p:spTree>
    <p:extLst>
      <p:ext uri="{BB962C8B-B14F-4D97-AF65-F5344CB8AC3E}">
        <p14:creationId xmlns:p14="http://schemas.microsoft.com/office/powerpoint/2010/main" val="154816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in general we want to avoid folders that are too large. Of course, this won’t hold for certain exceptions, such as including all of one data type in a folder. But in most cases, you want folders to be manageable for a human to look through. This means not creating folders that are overly broad or contain too many files that are not closely related.</a:t>
            </a:r>
          </a:p>
        </p:txBody>
      </p:sp>
      <p:sp>
        <p:nvSpPr>
          <p:cNvPr id="4" name="Date Placeholder 3"/>
          <p:cNvSpPr>
            <a:spLocks noGrp="1"/>
          </p:cNvSpPr>
          <p:nvPr>
            <p:ph type="dt" idx="1"/>
          </p:nvPr>
        </p:nvSpPr>
        <p:spPr/>
        <p:txBody>
          <a:bodyPr/>
          <a:lstStyle/>
          <a:p>
            <a:fld id="{316DBEE1-4C80-C445-AB37-F3A56A66DDDC}" type="datetime4">
              <a:rPr lang="en-US" smtClean="0"/>
              <a:t>May 27, 2022</a:t>
            </a:fld>
            <a:endParaRPr lang="en-US" dirty="0"/>
          </a:p>
        </p:txBody>
      </p:sp>
      <p:sp>
        <p:nvSpPr>
          <p:cNvPr id="5" name="Slide Number Placeholder 4"/>
          <p:cNvSpPr>
            <a:spLocks noGrp="1"/>
          </p:cNvSpPr>
          <p:nvPr>
            <p:ph type="sldNum" sz="quarter" idx="5"/>
          </p:nvPr>
        </p:nvSpPr>
        <p:spPr/>
        <p:txBody>
          <a:bodyPr/>
          <a:lstStyle/>
          <a:p>
            <a:fld id="{710104DB-87CA-D64F-AB86-DB2520DDF5D7}" type="slidenum">
              <a:rPr lang="en-US" smtClean="0"/>
              <a:pPr/>
              <a:t>10</a:t>
            </a:fld>
            <a:endParaRPr lang="en-US" dirty="0"/>
          </a:p>
        </p:txBody>
      </p:sp>
    </p:spTree>
    <p:extLst>
      <p:ext uri="{BB962C8B-B14F-4D97-AF65-F5344CB8AC3E}">
        <p14:creationId xmlns:p14="http://schemas.microsoft.com/office/powerpoint/2010/main" val="78966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same time, we don’t want our folder structures to get too deep. Think about how many clicks it takes to get there or how long a file path may be. These best practices are helpful for you as a human looking at the folders, but they can also make it much easier to navigate and work through the files programmatically as well. It’s a balance between not going too large or too deep, and what makes sense for one project or researcher may not for someone else. </a:t>
            </a:r>
          </a:p>
          <a:p>
            <a:r>
              <a:rPr lang="en-US" dirty="0"/>
              <a:t>So now that you have probably way to many considerations in your head, let’s looks at two examples of folder structure. I know seeing real examples, and not just the theory behind them, helps me, so these are to give you an idea of how this might look in practice. </a:t>
            </a:r>
          </a:p>
        </p:txBody>
      </p:sp>
      <p:sp>
        <p:nvSpPr>
          <p:cNvPr id="4" name="Date Placeholder 3"/>
          <p:cNvSpPr>
            <a:spLocks noGrp="1"/>
          </p:cNvSpPr>
          <p:nvPr>
            <p:ph type="dt" idx="1"/>
          </p:nvPr>
        </p:nvSpPr>
        <p:spPr/>
        <p:txBody>
          <a:bodyPr/>
          <a:lstStyle/>
          <a:p>
            <a:fld id="{316DBEE1-4C80-C445-AB37-F3A56A66DDDC}" type="datetime4">
              <a:rPr lang="en-US" smtClean="0"/>
              <a:t>May 27, 2022</a:t>
            </a:fld>
            <a:endParaRPr lang="en-US" dirty="0"/>
          </a:p>
        </p:txBody>
      </p:sp>
      <p:sp>
        <p:nvSpPr>
          <p:cNvPr id="5" name="Slide Number Placeholder 4"/>
          <p:cNvSpPr>
            <a:spLocks noGrp="1"/>
          </p:cNvSpPr>
          <p:nvPr>
            <p:ph type="sldNum" sz="quarter" idx="5"/>
          </p:nvPr>
        </p:nvSpPr>
        <p:spPr/>
        <p:txBody>
          <a:bodyPr/>
          <a:lstStyle/>
          <a:p>
            <a:fld id="{710104DB-87CA-D64F-AB86-DB2520DDF5D7}" type="slidenum">
              <a:rPr lang="en-US" smtClean="0"/>
              <a:pPr/>
              <a:t>11</a:t>
            </a:fld>
            <a:endParaRPr lang="en-US" dirty="0"/>
          </a:p>
        </p:txBody>
      </p:sp>
    </p:spTree>
    <p:extLst>
      <p:ext uri="{BB962C8B-B14F-4D97-AF65-F5344CB8AC3E}">
        <p14:creationId xmlns:p14="http://schemas.microsoft.com/office/powerpoint/2010/main" val="3641136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371600" y="7543800"/>
            <a:ext cx="3657600" cy="228600"/>
          </a:xfrm>
          <a:prstGeom prst="rect">
            <a:avLst/>
          </a:prstGeom>
          <a:noFill/>
        </p:spPr>
        <p:txBody>
          <a:bodyPr wrap="square" lIns="0" tIns="0" rIns="0" bIns="0" rtlCol="0" anchor="t" anchorCtr="0">
            <a:noAutofit/>
          </a:bodyPr>
          <a:lstStyle/>
          <a:p>
            <a:pPr>
              <a:spcAft>
                <a:spcPts val="600"/>
              </a:spcAft>
            </a:pPr>
            <a:r>
              <a:rPr lang="en-US" sz="800"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baseline="0">
                <a:solidFill>
                  <a:schemeClr val="bg2">
                    <a:lumMod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a:stretch>
            <a:fillRect/>
          </a:stretch>
        </p:blipFill>
        <p:spPr>
          <a:xfrm>
            <a:off x="1371600" y="237744"/>
            <a:ext cx="1280160" cy="1249224"/>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a:stretch>
            <a:fillRect/>
          </a:stretch>
        </p:blipFill>
        <p:spPr>
          <a:xfrm>
            <a:off x="1370529" y="7178040"/>
            <a:ext cx="824484" cy="2286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a:stretch>
            <a:fillRect/>
          </a:stretch>
        </p:blipFill>
        <p:spPr>
          <a:xfrm>
            <a:off x="2375535" y="7249637"/>
            <a:ext cx="929809" cy="155448"/>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May 27, 2022</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7" name="Picture 16">
            <a:extLst>
              <a:ext uri="{FF2B5EF4-FFF2-40B4-BE49-F238E27FC236}">
                <a16:creationId xmlns:a16="http://schemas.microsoft.com/office/drawing/2014/main" id="{F8ECCD5F-66DD-AF4E-8AD2-0E0990075870}"/>
              </a:ext>
            </a:extLst>
          </p:cNvPr>
          <p:cNvPicPr>
            <a:picLocks noChangeAspect="1"/>
          </p:cNvPicPr>
          <p:nvPr userDrawn="1"/>
        </p:nvPicPr>
        <p:blipFill>
          <a:blip r:embed="rId5"/>
          <a:stretch>
            <a:fillRect/>
          </a:stretch>
        </p:blipFill>
        <p:spPr>
          <a:xfrm>
            <a:off x="4553471" y="748149"/>
            <a:ext cx="1572691" cy="738819"/>
          </a:xfrm>
          <a:prstGeom prst="rect">
            <a:avLst/>
          </a:prstGeom>
        </p:spPr>
      </p:pic>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baseline="0" dirty="0">
                <a:solidFill>
                  <a:schemeClr val="bg2">
                    <a:lumMod val="50000"/>
                  </a:schemeClr>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5/27/22</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6" name="Picture 15">
            <a:extLst>
              <a:ext uri="{FF2B5EF4-FFF2-40B4-BE49-F238E27FC236}">
                <a16:creationId xmlns:a16="http://schemas.microsoft.com/office/drawing/2014/main" id="{91A4E210-0245-6847-B3FC-58ABC81C5722}"/>
              </a:ext>
            </a:extLst>
          </p:cNvPr>
          <p:cNvPicPr>
            <a:picLocks noChangeAspect="1"/>
          </p:cNvPicPr>
          <p:nvPr userDrawn="1"/>
        </p:nvPicPr>
        <p:blipFill>
          <a:blip r:embed="rId2"/>
          <a:stretch>
            <a:fillRect/>
          </a:stretch>
        </p:blipFill>
        <p:spPr>
          <a:xfrm>
            <a:off x="4553471" y="748149"/>
            <a:ext cx="1572691" cy="738819"/>
          </a:xfrm>
          <a:prstGeom prst="rect">
            <a:avLst/>
          </a:prstGeom>
        </p:spPr>
      </p:pic>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5/27/22</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baseline="0" dirty="0">
                <a:solidFill>
                  <a:schemeClr val="bg2">
                    <a:lumMod val="50000"/>
                  </a:schemeClr>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9" name="Picture 8">
            <a:extLst>
              <a:ext uri="{FF2B5EF4-FFF2-40B4-BE49-F238E27FC236}">
                <a16:creationId xmlns:a16="http://schemas.microsoft.com/office/drawing/2014/main" id="{DF4908EB-5858-8844-A2E9-D5F7294B8515}"/>
              </a:ext>
            </a:extLst>
          </p:cNvPr>
          <p:cNvPicPr>
            <a:picLocks noChangeAspect="1"/>
          </p:cNvPicPr>
          <p:nvPr userDrawn="1"/>
        </p:nvPicPr>
        <p:blipFill>
          <a:blip r:embed="rId2"/>
          <a:stretch>
            <a:fillRect/>
          </a:stretch>
        </p:blipFill>
        <p:spPr>
          <a:xfrm>
            <a:off x="4553471" y="748149"/>
            <a:ext cx="1572691" cy="738819"/>
          </a:xfrm>
          <a:prstGeom prst="rect">
            <a:avLst/>
          </a:prstGeom>
        </p:spPr>
      </p:pic>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9083407" cy="1310979"/>
          </a:xfrm>
          <a:prstGeom prst="rect">
            <a:avLst/>
          </a:prstGeom>
        </p:spPr>
        <p:txBody>
          <a:bodyPr lIns="0" anchor="b"/>
          <a:lstStyle>
            <a:lvl1pPr>
              <a:defRPr lang="en-US" sz="3600" b="1" kern="1200" baseline="0" dirty="0">
                <a:solidFill>
                  <a:schemeClr val="bg2">
                    <a:lumMod val="50000"/>
                  </a:schemeClr>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5/27/22</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a:extLst>
              <a:ext uri="{FF2B5EF4-FFF2-40B4-BE49-F238E27FC236}">
                <a16:creationId xmlns:a16="http://schemas.microsoft.com/office/drawing/2014/main" id="{132681A0-0775-8644-8D1C-33EE4C8F82EE}"/>
              </a:ext>
            </a:extLst>
          </p:cNvPr>
          <p:cNvPicPr>
            <a:picLocks noChangeAspect="1"/>
          </p:cNvPicPr>
          <p:nvPr userDrawn="1"/>
        </p:nvPicPr>
        <p:blipFill>
          <a:blip r:embed="rId2"/>
          <a:stretch>
            <a:fillRect/>
          </a:stretch>
        </p:blipFill>
        <p:spPr>
          <a:xfrm>
            <a:off x="12600509" y="748149"/>
            <a:ext cx="1572691" cy="738819"/>
          </a:xfrm>
          <a:prstGeom prst="rect">
            <a:avLst/>
          </a:prstGeom>
        </p:spPr>
      </p:pic>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baseline="0" dirty="0">
                <a:solidFill>
                  <a:schemeClr val="bg2">
                    <a:lumMod val="50000"/>
                  </a:schemeClr>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5/27/22</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7" name="Picture 16">
            <a:extLst>
              <a:ext uri="{FF2B5EF4-FFF2-40B4-BE49-F238E27FC236}">
                <a16:creationId xmlns:a16="http://schemas.microsoft.com/office/drawing/2014/main" id="{9BEC4284-7EA4-1B49-A93C-0650F3CF03B7}"/>
              </a:ext>
            </a:extLst>
          </p:cNvPr>
          <p:cNvPicPr>
            <a:picLocks noChangeAspect="1"/>
          </p:cNvPicPr>
          <p:nvPr userDrawn="1"/>
        </p:nvPicPr>
        <p:blipFill>
          <a:blip r:embed="rId2"/>
          <a:stretch>
            <a:fillRect/>
          </a:stretch>
        </p:blipFill>
        <p:spPr>
          <a:xfrm>
            <a:off x="4553471" y="748149"/>
            <a:ext cx="1572691" cy="738819"/>
          </a:xfrm>
          <a:prstGeom prst="rect">
            <a:avLst/>
          </a:prstGeom>
        </p:spPr>
      </p:pic>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8942909" cy="1310979"/>
          </a:xfrm>
          <a:prstGeom prst="rect">
            <a:avLst/>
          </a:prstGeom>
        </p:spPr>
        <p:txBody>
          <a:bodyPr lIns="0" anchor="b"/>
          <a:lstStyle>
            <a:lvl1pPr>
              <a:defRPr lang="en-US" sz="3600" b="1" kern="1200" baseline="0" dirty="0">
                <a:solidFill>
                  <a:schemeClr val="bg2">
                    <a:lumMod val="50000"/>
                  </a:schemeClr>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5/27/22</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pic>
        <p:nvPicPr>
          <p:cNvPr id="25" name="Picture 24">
            <a:extLst>
              <a:ext uri="{FF2B5EF4-FFF2-40B4-BE49-F238E27FC236}">
                <a16:creationId xmlns:a16="http://schemas.microsoft.com/office/drawing/2014/main" id="{5F3058F0-28E6-4F45-A43E-CB7749670740}"/>
              </a:ext>
            </a:extLst>
          </p:cNvPr>
          <p:cNvPicPr>
            <a:picLocks noChangeAspect="1"/>
          </p:cNvPicPr>
          <p:nvPr userDrawn="1"/>
        </p:nvPicPr>
        <p:blipFill>
          <a:blip r:embed="rId2"/>
          <a:stretch>
            <a:fillRect/>
          </a:stretch>
        </p:blipFill>
        <p:spPr>
          <a:xfrm>
            <a:off x="12600509" y="748149"/>
            <a:ext cx="1572691" cy="738819"/>
          </a:xfrm>
          <a:prstGeom prst="rect">
            <a:avLst/>
          </a:prstGeom>
        </p:spPr>
      </p:pic>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5/27/22</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8942909" cy="1310979"/>
          </a:xfrm>
          <a:prstGeom prst="rect">
            <a:avLst/>
          </a:prstGeom>
        </p:spPr>
        <p:txBody>
          <a:bodyPr lIns="0" anchor="b"/>
          <a:lstStyle>
            <a:lvl1pPr>
              <a:defRPr lang="en-US" sz="3600" b="1" kern="1200" baseline="0" dirty="0">
                <a:solidFill>
                  <a:schemeClr val="bg2">
                    <a:lumMod val="50000"/>
                  </a:schemeClr>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25" name="Picture 24">
            <a:extLst>
              <a:ext uri="{FF2B5EF4-FFF2-40B4-BE49-F238E27FC236}">
                <a16:creationId xmlns:a16="http://schemas.microsoft.com/office/drawing/2014/main" id="{8A41FC3D-5BC0-C14A-85DA-3A4A24E1B086}"/>
              </a:ext>
            </a:extLst>
          </p:cNvPr>
          <p:cNvPicPr>
            <a:picLocks noChangeAspect="1"/>
          </p:cNvPicPr>
          <p:nvPr userDrawn="1"/>
        </p:nvPicPr>
        <p:blipFill>
          <a:blip r:embed="rId2"/>
          <a:stretch>
            <a:fillRect/>
          </a:stretch>
        </p:blipFill>
        <p:spPr>
          <a:xfrm>
            <a:off x="12600509" y="748149"/>
            <a:ext cx="1572691" cy="738819"/>
          </a:xfrm>
          <a:prstGeom prst="rect">
            <a:avLst/>
          </a:prstGeom>
        </p:spPr>
      </p:pic>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5/27/22</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a:extLst>
              <a:ext uri="{FF2B5EF4-FFF2-40B4-BE49-F238E27FC236}">
                <a16:creationId xmlns:a16="http://schemas.microsoft.com/office/drawing/2014/main" id="{084484F5-FEBE-7743-9E56-3912A9025750}"/>
              </a:ext>
            </a:extLst>
          </p:cNvPr>
          <p:cNvPicPr>
            <a:picLocks noChangeAspect="1"/>
          </p:cNvPicPr>
          <p:nvPr userDrawn="1"/>
        </p:nvPicPr>
        <p:blipFill>
          <a:blip r:embed="rId2"/>
          <a:stretch>
            <a:fillRect/>
          </a:stretch>
        </p:blipFill>
        <p:spPr>
          <a:xfrm>
            <a:off x="12600509" y="748149"/>
            <a:ext cx="1572691" cy="738819"/>
          </a:xfrm>
          <a:prstGeom prst="rect">
            <a:avLst/>
          </a:prstGeom>
        </p:spPr>
      </p:pic>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baseline="0" dirty="0">
                <a:solidFill>
                  <a:schemeClr val="bg2">
                    <a:lumMod val="50000"/>
                  </a:schemeClr>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5" name="Picture 4">
            <a:extLst>
              <a:ext uri="{FF2B5EF4-FFF2-40B4-BE49-F238E27FC236}">
                <a16:creationId xmlns:a16="http://schemas.microsoft.com/office/drawing/2014/main" id="{852C0A84-F41E-B144-84CE-2A94FFC43414}"/>
              </a:ext>
            </a:extLst>
          </p:cNvPr>
          <p:cNvPicPr>
            <a:picLocks noChangeAspect="1"/>
          </p:cNvPicPr>
          <p:nvPr userDrawn="1"/>
        </p:nvPicPr>
        <p:blipFill>
          <a:blip r:embed="rId2"/>
          <a:stretch>
            <a:fillRect/>
          </a:stretch>
        </p:blipFill>
        <p:spPr>
          <a:xfrm>
            <a:off x="4553471" y="748149"/>
            <a:ext cx="1572691" cy="738819"/>
          </a:xfrm>
          <a:prstGeom prst="rect">
            <a:avLst/>
          </a:prstGeom>
        </p:spPr>
      </p:pic>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12"/>
          <a:stretch>
            <a:fillRect/>
          </a:stretch>
        </p:blipFill>
        <p:spPr>
          <a:xfrm>
            <a:off x="1371600" y="237744"/>
            <a:ext cx="1280160" cy="1249224"/>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a:xfrm>
            <a:off x="914400" y="2793438"/>
            <a:ext cx="5486399" cy="3180945"/>
          </a:xfrm>
        </p:spPr>
        <p:txBody>
          <a:bodyPr anchor="ctr"/>
          <a:lstStyle/>
          <a:p>
            <a:pPr algn="ctr"/>
            <a:r>
              <a:rPr lang="en-US" sz="4000" dirty="0"/>
              <a:t>Best Practices for File Naming Conventions and Folder Hierarchy</a:t>
            </a:r>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E09FA6-0FB8-4311-B1CA-DEAB61EAD956}"/>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3" name="Title 2">
            <a:extLst>
              <a:ext uri="{FF2B5EF4-FFF2-40B4-BE49-F238E27FC236}">
                <a16:creationId xmlns:a16="http://schemas.microsoft.com/office/drawing/2014/main" id="{75260630-4566-4698-8ED3-55BDE57E2CCD}"/>
              </a:ext>
            </a:extLst>
          </p:cNvPr>
          <p:cNvSpPr>
            <a:spLocks noGrp="1"/>
          </p:cNvSpPr>
          <p:nvPr>
            <p:ph type="title"/>
          </p:nvPr>
        </p:nvSpPr>
        <p:spPr/>
        <p:txBody>
          <a:bodyPr/>
          <a:lstStyle/>
          <a:p>
            <a:r>
              <a:rPr lang="en-US" dirty="0"/>
              <a:t>Organization: Folders and sub-folders</a:t>
            </a:r>
          </a:p>
        </p:txBody>
      </p:sp>
      <p:sp>
        <p:nvSpPr>
          <p:cNvPr id="4" name="Content Placeholder 3">
            <a:extLst>
              <a:ext uri="{FF2B5EF4-FFF2-40B4-BE49-F238E27FC236}">
                <a16:creationId xmlns:a16="http://schemas.microsoft.com/office/drawing/2014/main" id="{09946B88-6FE7-46FC-9EF6-45726C6D0DC0}"/>
              </a:ext>
            </a:extLst>
          </p:cNvPr>
          <p:cNvSpPr>
            <a:spLocks noGrp="1"/>
          </p:cNvSpPr>
          <p:nvPr>
            <p:ph sz="quarter" idx="20"/>
          </p:nvPr>
        </p:nvSpPr>
        <p:spPr/>
        <p:txBody>
          <a:bodyPr/>
          <a:lstStyle/>
          <a:p>
            <a:pPr marL="0" indent="0">
              <a:buNone/>
            </a:pPr>
            <a:r>
              <a:rPr lang="en-US" sz="3600" b="1" u="sng" dirty="0"/>
              <a:t>Best Practices</a:t>
            </a:r>
          </a:p>
          <a:p>
            <a:pPr marL="274320" marR="0" lvl="0" indent="-274320" algn="l" defTabSz="109728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616265"/>
                </a:solidFill>
                <a:effectLst/>
                <a:uLnTx/>
                <a:uFillTx/>
                <a:latin typeface="Arial" panose="020B0604020202020204" pitchFamily="34" charset="0"/>
                <a:ea typeface="+mn-ea"/>
                <a:cs typeface="Arial" panose="020B0604020202020204" pitchFamily="34" charset="0"/>
              </a:rPr>
              <a:t>Avoid overlapping categories</a:t>
            </a:r>
          </a:p>
          <a:p>
            <a:pPr marL="274320" marR="0" lvl="0" indent="-274320" algn="l" defTabSz="109728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616265"/>
                </a:solidFill>
                <a:effectLst/>
                <a:uLnTx/>
                <a:uFillTx/>
                <a:latin typeface="Arial" panose="020B0604020202020204" pitchFamily="34" charset="0"/>
                <a:ea typeface="+mn-ea"/>
                <a:cs typeface="Arial" panose="020B0604020202020204" pitchFamily="34" charset="0"/>
              </a:rPr>
              <a:t>Don’t let your folders get too large</a:t>
            </a:r>
          </a:p>
          <a:p>
            <a:pPr marL="0" indent="0">
              <a:buNone/>
            </a:pPr>
            <a:endParaRPr lang="en-US" sz="3600" b="1" u="sng" dirty="0"/>
          </a:p>
          <a:p>
            <a:pPr marL="0" indent="0">
              <a:buNone/>
            </a:pPr>
            <a:endParaRPr lang="en-US" sz="3600" dirty="0"/>
          </a:p>
        </p:txBody>
      </p:sp>
      <p:pic>
        <p:nvPicPr>
          <p:cNvPr id="9" name="Picture 8">
            <a:extLst>
              <a:ext uri="{FF2B5EF4-FFF2-40B4-BE49-F238E27FC236}">
                <a16:creationId xmlns:a16="http://schemas.microsoft.com/office/drawing/2014/main" id="{B53C5A69-049C-4C7C-B831-FF8845B894AF}"/>
              </a:ext>
            </a:extLst>
          </p:cNvPr>
          <p:cNvPicPr>
            <a:picLocks noChangeAspect="1"/>
          </p:cNvPicPr>
          <p:nvPr/>
        </p:nvPicPr>
        <p:blipFill>
          <a:blip r:embed="rId3"/>
          <a:stretch>
            <a:fillRect/>
          </a:stretch>
        </p:blipFill>
        <p:spPr>
          <a:xfrm>
            <a:off x="9237365" y="1889019"/>
            <a:ext cx="3152251" cy="5651536"/>
          </a:xfrm>
          <a:prstGeom prst="rect">
            <a:avLst/>
          </a:prstGeom>
        </p:spPr>
      </p:pic>
    </p:spTree>
    <p:extLst>
      <p:ext uri="{BB962C8B-B14F-4D97-AF65-F5344CB8AC3E}">
        <p14:creationId xmlns:p14="http://schemas.microsoft.com/office/powerpoint/2010/main" val="9899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E09FA6-0FB8-4311-B1CA-DEAB61EAD956}"/>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
        <p:nvSpPr>
          <p:cNvPr id="3" name="Title 2">
            <a:extLst>
              <a:ext uri="{FF2B5EF4-FFF2-40B4-BE49-F238E27FC236}">
                <a16:creationId xmlns:a16="http://schemas.microsoft.com/office/drawing/2014/main" id="{75260630-4566-4698-8ED3-55BDE57E2CCD}"/>
              </a:ext>
            </a:extLst>
          </p:cNvPr>
          <p:cNvSpPr>
            <a:spLocks noGrp="1"/>
          </p:cNvSpPr>
          <p:nvPr>
            <p:ph type="title"/>
          </p:nvPr>
        </p:nvSpPr>
        <p:spPr/>
        <p:txBody>
          <a:bodyPr/>
          <a:lstStyle/>
          <a:p>
            <a:r>
              <a:rPr lang="en-US" dirty="0"/>
              <a:t>Organization: Folders and sub-folders</a:t>
            </a:r>
          </a:p>
        </p:txBody>
      </p:sp>
      <p:sp>
        <p:nvSpPr>
          <p:cNvPr id="4" name="Content Placeholder 3">
            <a:extLst>
              <a:ext uri="{FF2B5EF4-FFF2-40B4-BE49-F238E27FC236}">
                <a16:creationId xmlns:a16="http://schemas.microsoft.com/office/drawing/2014/main" id="{09946B88-6FE7-46FC-9EF6-45726C6D0DC0}"/>
              </a:ext>
            </a:extLst>
          </p:cNvPr>
          <p:cNvSpPr>
            <a:spLocks noGrp="1"/>
          </p:cNvSpPr>
          <p:nvPr>
            <p:ph sz="quarter" idx="20"/>
          </p:nvPr>
        </p:nvSpPr>
        <p:spPr/>
        <p:txBody>
          <a:bodyPr/>
          <a:lstStyle/>
          <a:p>
            <a:pPr marL="0" indent="0">
              <a:buNone/>
            </a:pPr>
            <a:r>
              <a:rPr lang="en-US" sz="3600" b="1" u="sng" dirty="0"/>
              <a:t>Best Practices</a:t>
            </a:r>
          </a:p>
          <a:p>
            <a:pPr marL="274320" marR="0" lvl="0" indent="-274320" algn="l" defTabSz="109728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616265"/>
                </a:solidFill>
                <a:effectLst/>
                <a:uLnTx/>
                <a:uFillTx/>
                <a:latin typeface="Arial" panose="020B0604020202020204" pitchFamily="34" charset="0"/>
                <a:ea typeface="+mn-ea"/>
                <a:cs typeface="Arial" panose="020B0604020202020204" pitchFamily="34" charset="0"/>
              </a:rPr>
              <a:t>Avoid overlapping categories</a:t>
            </a:r>
          </a:p>
          <a:p>
            <a:pPr marL="274320" marR="0" lvl="0" indent="-274320" algn="l" defTabSz="109728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rgbClr val="616265"/>
                </a:solidFill>
                <a:effectLst/>
                <a:uLnTx/>
                <a:uFillTx/>
                <a:latin typeface="Arial" panose="020B0604020202020204" pitchFamily="34" charset="0"/>
                <a:ea typeface="+mn-ea"/>
                <a:cs typeface="Arial" panose="020B0604020202020204" pitchFamily="34" charset="0"/>
              </a:rPr>
              <a:t>Don’t let your folders get too large</a:t>
            </a:r>
          </a:p>
          <a:p>
            <a:pPr marL="274320" marR="0" lvl="0" indent="-274320" algn="l" defTabSz="109728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b="1" dirty="0">
                <a:solidFill>
                  <a:srgbClr val="616265"/>
                </a:solidFill>
              </a:rPr>
              <a:t>Don’t let your structure get too deep</a:t>
            </a:r>
            <a:endParaRPr kumimoji="0" lang="en-US" sz="2800" b="1" i="0" u="none" strike="noStrike" kern="1200" cap="none" spc="0" normalizeH="0" baseline="0" noProof="0" dirty="0">
              <a:ln>
                <a:noFill/>
              </a:ln>
              <a:solidFill>
                <a:srgbClr val="616265"/>
              </a:solidFill>
              <a:effectLst/>
              <a:uLnTx/>
              <a:uFillTx/>
              <a:latin typeface="Arial" panose="020B0604020202020204" pitchFamily="34" charset="0"/>
              <a:ea typeface="+mn-ea"/>
              <a:cs typeface="Arial" panose="020B0604020202020204" pitchFamily="34" charset="0"/>
            </a:endParaRPr>
          </a:p>
          <a:p>
            <a:pPr marL="0" indent="0">
              <a:buNone/>
            </a:pPr>
            <a:endParaRPr lang="en-US" sz="3600" b="1" u="sng" dirty="0"/>
          </a:p>
          <a:p>
            <a:pPr marL="0" indent="0">
              <a:buNone/>
            </a:pPr>
            <a:endParaRPr lang="en-US" sz="3600" dirty="0"/>
          </a:p>
        </p:txBody>
      </p:sp>
      <p:pic>
        <p:nvPicPr>
          <p:cNvPr id="8" name="Picture 7">
            <a:extLst>
              <a:ext uri="{FF2B5EF4-FFF2-40B4-BE49-F238E27FC236}">
                <a16:creationId xmlns:a16="http://schemas.microsoft.com/office/drawing/2014/main" id="{5F30BA60-AE3C-43B6-96F8-E03D2B38E3CD}"/>
              </a:ext>
            </a:extLst>
          </p:cNvPr>
          <p:cNvPicPr>
            <a:picLocks noChangeAspect="1"/>
          </p:cNvPicPr>
          <p:nvPr/>
        </p:nvPicPr>
        <p:blipFill>
          <a:blip r:embed="rId3"/>
          <a:stretch>
            <a:fillRect/>
          </a:stretch>
        </p:blipFill>
        <p:spPr>
          <a:xfrm>
            <a:off x="8278533" y="2944168"/>
            <a:ext cx="4794460" cy="3280420"/>
          </a:xfrm>
          <a:prstGeom prst="rect">
            <a:avLst/>
          </a:prstGeom>
        </p:spPr>
      </p:pic>
      <p:sp>
        <p:nvSpPr>
          <p:cNvPr id="10" name="TextBox 9">
            <a:extLst>
              <a:ext uri="{FF2B5EF4-FFF2-40B4-BE49-F238E27FC236}">
                <a16:creationId xmlns:a16="http://schemas.microsoft.com/office/drawing/2014/main" id="{94BDFA3F-9775-4CA1-82D8-941A04B808D7}"/>
              </a:ext>
            </a:extLst>
          </p:cNvPr>
          <p:cNvSpPr txBox="1"/>
          <p:nvPr/>
        </p:nvSpPr>
        <p:spPr>
          <a:xfrm>
            <a:off x="1251019" y="6879301"/>
            <a:ext cx="6556550" cy="757130"/>
          </a:xfrm>
          <a:prstGeom prst="rect">
            <a:avLst/>
          </a:prstGeom>
          <a:noFill/>
        </p:spPr>
        <p:txBody>
          <a:bodyPr wrap="square">
            <a:spAutoFit/>
          </a:bodyPr>
          <a:lstStyle/>
          <a:p>
            <a:r>
              <a:rPr lang="en-US" dirty="0"/>
              <a:t>Tip: Consider how many clicks it takes to get there or how long a file path may be</a:t>
            </a:r>
          </a:p>
        </p:txBody>
      </p:sp>
    </p:spTree>
    <p:extLst>
      <p:ext uri="{BB962C8B-B14F-4D97-AF65-F5344CB8AC3E}">
        <p14:creationId xmlns:p14="http://schemas.microsoft.com/office/powerpoint/2010/main" val="138457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FA0510-4796-4C20-AAAD-E9FBBD28FEF5}"/>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7" name="Content Placeholder 6">
            <a:extLst>
              <a:ext uri="{FF2B5EF4-FFF2-40B4-BE49-F238E27FC236}">
                <a16:creationId xmlns:a16="http://schemas.microsoft.com/office/drawing/2014/main" id="{A3A3F4E9-EC06-4EA3-A6C0-5DEDE1A00AFB}"/>
              </a:ext>
            </a:extLst>
          </p:cNvPr>
          <p:cNvSpPr>
            <a:spLocks noGrp="1"/>
          </p:cNvSpPr>
          <p:nvPr>
            <p:ph sz="quarter" idx="21"/>
          </p:nvPr>
        </p:nvSpPr>
        <p:spPr/>
        <p:txBody>
          <a:bodyPr/>
          <a:lstStyle/>
          <a:p>
            <a:pPr marL="0" indent="0">
              <a:buNone/>
            </a:pPr>
            <a:r>
              <a:rPr lang="en-US" dirty="0"/>
              <a:t>Create a README file to document your file organization system.</a:t>
            </a:r>
          </a:p>
          <a:p>
            <a:endParaRPr lang="en-US" dirty="0"/>
          </a:p>
        </p:txBody>
      </p:sp>
      <p:sp>
        <p:nvSpPr>
          <p:cNvPr id="3" name="Title 2">
            <a:extLst>
              <a:ext uri="{FF2B5EF4-FFF2-40B4-BE49-F238E27FC236}">
                <a16:creationId xmlns:a16="http://schemas.microsoft.com/office/drawing/2014/main" id="{4DCDC7FD-F419-4A14-AD7F-D1256F06E078}"/>
              </a:ext>
            </a:extLst>
          </p:cNvPr>
          <p:cNvSpPr>
            <a:spLocks noGrp="1"/>
          </p:cNvSpPr>
          <p:nvPr>
            <p:ph type="title"/>
          </p:nvPr>
        </p:nvSpPr>
        <p:spPr/>
        <p:txBody>
          <a:bodyPr/>
          <a:lstStyle/>
          <a:p>
            <a:r>
              <a:rPr lang="en-US" dirty="0"/>
              <a:t>Create a ReadMe</a:t>
            </a:r>
          </a:p>
        </p:txBody>
      </p:sp>
      <p:sp>
        <p:nvSpPr>
          <p:cNvPr id="9" name="Content Placeholder 8">
            <a:extLst>
              <a:ext uri="{FF2B5EF4-FFF2-40B4-BE49-F238E27FC236}">
                <a16:creationId xmlns:a16="http://schemas.microsoft.com/office/drawing/2014/main" id="{7AD49ADE-E301-424A-8F1E-E67E5CD82261}"/>
              </a:ext>
            </a:extLst>
          </p:cNvPr>
          <p:cNvSpPr>
            <a:spLocks noGrp="1"/>
          </p:cNvSpPr>
          <p:nvPr>
            <p:ph sz="quarter" idx="20"/>
          </p:nvPr>
        </p:nvSpPr>
        <p:spPr/>
        <p:txBody>
          <a:bodyPr/>
          <a:lstStyle/>
          <a:p>
            <a:endParaRPr lang="en-US"/>
          </a:p>
        </p:txBody>
      </p:sp>
      <p:pic>
        <p:nvPicPr>
          <p:cNvPr id="13" name="Picture 12">
            <a:extLst>
              <a:ext uri="{FF2B5EF4-FFF2-40B4-BE49-F238E27FC236}">
                <a16:creationId xmlns:a16="http://schemas.microsoft.com/office/drawing/2014/main" id="{846ABC65-5D1B-4CDF-86E8-B4A48D70321F}"/>
              </a:ext>
            </a:extLst>
          </p:cNvPr>
          <p:cNvPicPr>
            <a:picLocks noChangeAspect="1"/>
          </p:cNvPicPr>
          <p:nvPr/>
        </p:nvPicPr>
        <p:blipFill>
          <a:blip r:embed="rId3"/>
          <a:stretch>
            <a:fillRect/>
          </a:stretch>
        </p:blipFill>
        <p:spPr>
          <a:xfrm>
            <a:off x="6430642" y="239976"/>
            <a:ext cx="8164506" cy="7562057"/>
          </a:xfrm>
          <a:prstGeom prst="rect">
            <a:avLst/>
          </a:prstGeom>
        </p:spPr>
      </p:pic>
    </p:spTree>
    <p:extLst>
      <p:ext uri="{BB962C8B-B14F-4D97-AF65-F5344CB8AC3E}">
        <p14:creationId xmlns:p14="http://schemas.microsoft.com/office/powerpoint/2010/main" val="372672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a:xfrm>
            <a:off x="1272557" y="2793121"/>
            <a:ext cx="4767943" cy="2907288"/>
          </a:xfrm>
        </p:spPr>
        <p:txBody>
          <a:bodyPr anchor="ctr"/>
          <a:lstStyle/>
          <a:p>
            <a:pPr algn="ctr"/>
            <a:r>
              <a:rPr lang="en-US" dirty="0"/>
              <a:t>Questions?</a:t>
            </a:r>
            <a:br>
              <a:rPr lang="en-US" dirty="0"/>
            </a:br>
            <a:br>
              <a:rPr lang="en-US" dirty="0"/>
            </a:br>
            <a:r>
              <a:rPr lang="en-US" sz="4000" dirty="0" err="1"/>
              <a:t>help@msdlive.org</a:t>
            </a:r>
            <a:endParaRPr lang="en-US" dirty="0"/>
          </a:p>
        </p:txBody>
      </p:sp>
    </p:spTree>
    <p:extLst>
      <p:ext uri="{BB962C8B-B14F-4D97-AF65-F5344CB8AC3E}">
        <p14:creationId xmlns:p14="http://schemas.microsoft.com/office/powerpoint/2010/main" val="205453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A71804-D2A8-4289-A885-D9FEC8DFC969}"/>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3" name="Title 2">
            <a:extLst>
              <a:ext uri="{FF2B5EF4-FFF2-40B4-BE49-F238E27FC236}">
                <a16:creationId xmlns:a16="http://schemas.microsoft.com/office/drawing/2014/main" id="{B47E5D7A-362C-448F-9BFA-212963CC6E2C}"/>
              </a:ext>
            </a:extLst>
          </p:cNvPr>
          <p:cNvSpPr>
            <a:spLocks noGrp="1"/>
          </p:cNvSpPr>
          <p:nvPr>
            <p:ph type="title"/>
          </p:nvPr>
        </p:nvSpPr>
        <p:spPr/>
        <p:txBody>
          <a:bodyPr/>
          <a:lstStyle/>
          <a:p>
            <a:r>
              <a:rPr lang="en-US" dirty="0"/>
              <a:t>File naming schemas</a:t>
            </a:r>
          </a:p>
        </p:txBody>
      </p:sp>
      <p:pic>
        <p:nvPicPr>
          <p:cNvPr id="5" name="Picture 2" descr="File naming and organization of data | Library | University of Ottawa">
            <a:extLst>
              <a:ext uri="{FF2B5EF4-FFF2-40B4-BE49-F238E27FC236}">
                <a16:creationId xmlns:a16="http://schemas.microsoft.com/office/drawing/2014/main" id="{DCF81F9E-6230-4BD6-A52A-A71187066A26}"/>
              </a:ext>
            </a:extLst>
          </p:cNvPr>
          <p:cNvPicPr>
            <a:picLocks noGrp="1" noChangeAspect="1" noChangeArrowheads="1"/>
          </p:cNvPicPr>
          <p:nvPr>
            <p:ph sz="quarter" idx="20"/>
          </p:nvPr>
        </p:nvPicPr>
        <p:blipFill>
          <a:blip r:embed="rId2">
            <a:extLst>
              <a:ext uri="{28A0092B-C50C-407E-A947-70E740481C1C}">
                <a14:useLocalDpi xmlns:a14="http://schemas.microsoft.com/office/drawing/2010/main" val="0"/>
              </a:ext>
            </a:extLst>
          </a:blip>
          <a:srcRect/>
          <a:stretch>
            <a:fillRect/>
          </a:stretch>
        </p:blipFill>
        <p:spPr bwMode="auto">
          <a:xfrm>
            <a:off x="1283317" y="1887166"/>
            <a:ext cx="12917572" cy="5680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91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Questions to consider</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p:txBody>
          <a:bodyPr/>
          <a:lstStyle/>
          <a:p>
            <a:r>
              <a:rPr lang="en-US" dirty="0"/>
              <a:t>What group of files will this naming convention cover?</a:t>
            </a:r>
          </a:p>
          <a:p>
            <a:r>
              <a:rPr lang="en-US" dirty="0"/>
              <a:t>What information is important about these files and makes each file distinct?</a:t>
            </a:r>
          </a:p>
          <a:p>
            <a:r>
              <a:rPr lang="en-US" dirty="0"/>
              <a:t>Do you need to abbreviate any of the metadata or encode it?</a:t>
            </a:r>
          </a:p>
          <a:p>
            <a:r>
              <a:rPr lang="en-US" dirty="0"/>
              <a:t>What is the order for the metadata in the file name?</a:t>
            </a:r>
          </a:p>
          <a:p>
            <a:r>
              <a:rPr lang="en-US" dirty="0"/>
              <a:t>What characters will you use to separate each piece of metadata in the file name?</a:t>
            </a:r>
          </a:p>
          <a:p>
            <a:r>
              <a:rPr lang="en-US" dirty="0"/>
              <a:t>Will you need to track different versions of each file?</a:t>
            </a:r>
          </a:p>
          <a:p>
            <a:endParaRPr lang="en-US" sz="2000" i="1" dirty="0"/>
          </a:p>
          <a:p>
            <a:pPr marL="0" indent="0">
              <a:buNone/>
            </a:pPr>
            <a:r>
              <a:rPr lang="en-US" sz="2000" i="1" dirty="0"/>
              <a:t>Example: My file naming convention is “SA-MPL-EID_YYYYMMDD_###_status.tif” </a:t>
            </a:r>
          </a:p>
          <a:p>
            <a:pPr marL="0" indent="0">
              <a:buNone/>
            </a:pPr>
            <a:r>
              <a:rPr lang="en-US" sz="2000" i="1" dirty="0"/>
              <a:t>Examples are “P1-MUS023_20200229_051_raw.tif” and “P2-DRS-285_20191031_062_composite.tif”.</a:t>
            </a:r>
          </a:p>
          <a:p>
            <a:endParaRPr lang="en-US" dirty="0"/>
          </a:p>
        </p:txBody>
      </p:sp>
    </p:spTree>
    <p:extLst>
      <p:ext uri="{BB962C8B-B14F-4D97-AF65-F5344CB8AC3E}">
        <p14:creationId xmlns:p14="http://schemas.microsoft.com/office/powerpoint/2010/main" val="226130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B515AF-46A3-4A7F-90F8-75E11A8A2A39}"/>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Title 2">
            <a:extLst>
              <a:ext uri="{FF2B5EF4-FFF2-40B4-BE49-F238E27FC236}">
                <a16:creationId xmlns:a16="http://schemas.microsoft.com/office/drawing/2014/main" id="{9D26BEBB-E630-4584-87C2-AF244A63FBC7}"/>
              </a:ext>
            </a:extLst>
          </p:cNvPr>
          <p:cNvSpPr>
            <a:spLocks noGrp="1"/>
          </p:cNvSpPr>
          <p:nvPr>
            <p:ph type="title"/>
          </p:nvPr>
        </p:nvSpPr>
        <p:spPr/>
        <p:txBody>
          <a:bodyPr/>
          <a:lstStyle/>
          <a:p>
            <a:r>
              <a:rPr lang="en-US" dirty="0"/>
              <a:t>Other best practices: Consistency</a:t>
            </a:r>
          </a:p>
        </p:txBody>
      </p:sp>
      <p:sp>
        <p:nvSpPr>
          <p:cNvPr id="4" name="Content Placeholder 3">
            <a:extLst>
              <a:ext uri="{FF2B5EF4-FFF2-40B4-BE49-F238E27FC236}">
                <a16:creationId xmlns:a16="http://schemas.microsoft.com/office/drawing/2014/main" id="{6BD4A7AE-0338-45E6-88ED-ED13AF78AD7A}"/>
              </a:ext>
            </a:extLst>
          </p:cNvPr>
          <p:cNvSpPr>
            <a:spLocks noGrp="1"/>
          </p:cNvSpPr>
          <p:nvPr>
            <p:ph sz="quarter" idx="20"/>
          </p:nvPr>
        </p:nvSpPr>
        <p:spPr/>
        <p:txBody>
          <a:bodyPr/>
          <a:lstStyle/>
          <a:p>
            <a:endParaRPr lang="en-US" dirty="0"/>
          </a:p>
          <a:p>
            <a:pPr marL="0" indent="0">
              <a:buNone/>
            </a:pPr>
            <a:endParaRPr lang="en-US" sz="3200" dirty="0"/>
          </a:p>
          <a:p>
            <a:pPr marL="0" indent="0">
              <a:buNone/>
            </a:pPr>
            <a:endParaRPr lang="en-US" sz="3200" dirty="0"/>
          </a:p>
          <a:p>
            <a:pPr marL="0" indent="0">
              <a:buNone/>
            </a:pPr>
            <a:endParaRPr lang="en-US" sz="3200" dirty="0"/>
          </a:p>
          <a:p>
            <a:pPr marL="0" indent="0">
              <a:buNone/>
            </a:pPr>
            <a:r>
              <a:rPr lang="en-US" sz="3200" dirty="0"/>
              <a:t>Be consistent</a:t>
            </a:r>
          </a:p>
        </p:txBody>
      </p:sp>
      <p:pic>
        <p:nvPicPr>
          <p:cNvPr id="8" name="Picture 7">
            <a:extLst>
              <a:ext uri="{FF2B5EF4-FFF2-40B4-BE49-F238E27FC236}">
                <a16:creationId xmlns:a16="http://schemas.microsoft.com/office/drawing/2014/main" id="{FB3B1755-22FC-47BD-8067-F599048D5777}"/>
              </a:ext>
            </a:extLst>
          </p:cNvPr>
          <p:cNvPicPr>
            <a:picLocks noChangeAspect="1"/>
          </p:cNvPicPr>
          <p:nvPr/>
        </p:nvPicPr>
        <p:blipFill rotWithShape="1">
          <a:blip r:embed="rId3"/>
          <a:srcRect b="23236"/>
          <a:stretch/>
        </p:blipFill>
        <p:spPr>
          <a:xfrm>
            <a:off x="5687542" y="2760206"/>
            <a:ext cx="8124825" cy="3341462"/>
          </a:xfrm>
          <a:prstGeom prst="rect">
            <a:avLst/>
          </a:prstGeom>
          <a:ln w="38100">
            <a:solidFill>
              <a:srgbClr val="C8722E"/>
            </a:solidFill>
          </a:ln>
        </p:spPr>
      </p:pic>
    </p:spTree>
    <p:extLst>
      <p:ext uri="{BB962C8B-B14F-4D97-AF65-F5344CB8AC3E}">
        <p14:creationId xmlns:p14="http://schemas.microsoft.com/office/powerpoint/2010/main" val="270606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B515AF-46A3-4A7F-90F8-75E11A8A2A39}"/>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Title 2">
            <a:extLst>
              <a:ext uri="{FF2B5EF4-FFF2-40B4-BE49-F238E27FC236}">
                <a16:creationId xmlns:a16="http://schemas.microsoft.com/office/drawing/2014/main" id="{9D26BEBB-E630-4584-87C2-AF244A63FBC7}"/>
              </a:ext>
            </a:extLst>
          </p:cNvPr>
          <p:cNvSpPr>
            <a:spLocks noGrp="1"/>
          </p:cNvSpPr>
          <p:nvPr>
            <p:ph type="title"/>
          </p:nvPr>
        </p:nvSpPr>
        <p:spPr/>
        <p:txBody>
          <a:bodyPr/>
          <a:lstStyle/>
          <a:p>
            <a:r>
              <a:rPr lang="en-US" dirty="0"/>
              <a:t>Other best practices: Leading zeros</a:t>
            </a:r>
          </a:p>
        </p:txBody>
      </p:sp>
      <p:sp>
        <p:nvSpPr>
          <p:cNvPr id="4" name="Content Placeholder 3">
            <a:extLst>
              <a:ext uri="{FF2B5EF4-FFF2-40B4-BE49-F238E27FC236}">
                <a16:creationId xmlns:a16="http://schemas.microsoft.com/office/drawing/2014/main" id="{6BD4A7AE-0338-45E6-88ED-ED13AF78AD7A}"/>
              </a:ext>
            </a:extLst>
          </p:cNvPr>
          <p:cNvSpPr>
            <a:spLocks noGrp="1"/>
          </p:cNvSpPr>
          <p:nvPr>
            <p:ph sz="quarter" idx="20"/>
          </p:nvPr>
        </p:nvSpPr>
        <p:spPr/>
        <p:txBody>
          <a:bodyPr/>
          <a:lstStyle/>
          <a:p>
            <a:r>
              <a:rPr lang="en-US" dirty="0"/>
              <a:t>When using sequential numbering, use leading zeros.</a:t>
            </a:r>
          </a:p>
          <a:p>
            <a:r>
              <a:rPr lang="en-US" dirty="0"/>
              <a:t>For a sequence of 1-10: 01-10 </a:t>
            </a:r>
          </a:p>
          <a:p>
            <a:r>
              <a:rPr lang="en-US" dirty="0"/>
              <a:t>For a sequence of 1-100: 001-010-100</a:t>
            </a:r>
          </a:p>
          <a:p>
            <a:r>
              <a:rPr lang="en-US" dirty="0"/>
              <a:t>This allows files to sort well &amp; have consistent name lengths. </a:t>
            </a:r>
          </a:p>
        </p:txBody>
      </p:sp>
      <p:pic>
        <p:nvPicPr>
          <p:cNvPr id="9" name="Picture 8">
            <a:extLst>
              <a:ext uri="{FF2B5EF4-FFF2-40B4-BE49-F238E27FC236}">
                <a16:creationId xmlns:a16="http://schemas.microsoft.com/office/drawing/2014/main" id="{F8341018-055F-46D6-82F8-32694EDBA6C5}"/>
              </a:ext>
            </a:extLst>
          </p:cNvPr>
          <p:cNvPicPr>
            <a:picLocks noChangeAspect="1"/>
          </p:cNvPicPr>
          <p:nvPr/>
        </p:nvPicPr>
        <p:blipFill>
          <a:blip r:embed="rId3"/>
          <a:stretch>
            <a:fillRect/>
          </a:stretch>
        </p:blipFill>
        <p:spPr>
          <a:xfrm>
            <a:off x="4744967" y="4739786"/>
            <a:ext cx="5381625" cy="2266950"/>
          </a:xfrm>
          <a:prstGeom prst="rect">
            <a:avLst/>
          </a:prstGeom>
        </p:spPr>
      </p:pic>
    </p:spTree>
    <p:extLst>
      <p:ext uri="{BB962C8B-B14F-4D97-AF65-F5344CB8AC3E}">
        <p14:creationId xmlns:p14="http://schemas.microsoft.com/office/powerpoint/2010/main" val="149395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B515AF-46A3-4A7F-90F8-75E11A8A2A39}"/>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Title 2">
            <a:extLst>
              <a:ext uri="{FF2B5EF4-FFF2-40B4-BE49-F238E27FC236}">
                <a16:creationId xmlns:a16="http://schemas.microsoft.com/office/drawing/2014/main" id="{9D26BEBB-E630-4584-87C2-AF244A63FBC7}"/>
              </a:ext>
            </a:extLst>
          </p:cNvPr>
          <p:cNvSpPr>
            <a:spLocks noGrp="1"/>
          </p:cNvSpPr>
          <p:nvPr>
            <p:ph type="title"/>
          </p:nvPr>
        </p:nvSpPr>
        <p:spPr/>
        <p:txBody>
          <a:bodyPr/>
          <a:lstStyle/>
          <a:p>
            <a:r>
              <a:rPr lang="en-US" dirty="0"/>
              <a:t>Other best practices: Format</a:t>
            </a:r>
          </a:p>
        </p:txBody>
      </p:sp>
      <p:sp>
        <p:nvSpPr>
          <p:cNvPr id="4" name="Content Placeholder 3">
            <a:extLst>
              <a:ext uri="{FF2B5EF4-FFF2-40B4-BE49-F238E27FC236}">
                <a16:creationId xmlns:a16="http://schemas.microsoft.com/office/drawing/2014/main" id="{6BD4A7AE-0338-45E6-88ED-ED13AF78AD7A}"/>
              </a:ext>
            </a:extLst>
          </p:cNvPr>
          <p:cNvSpPr>
            <a:spLocks noGrp="1"/>
          </p:cNvSpPr>
          <p:nvPr>
            <p:ph sz="quarter" idx="20"/>
          </p:nvPr>
        </p:nvSpPr>
        <p:spPr>
          <a:xfrm>
            <a:off x="1371600" y="2568102"/>
            <a:ext cx="6486211" cy="5204296"/>
          </a:xfrm>
        </p:spPr>
        <p:txBody>
          <a:bodyPr/>
          <a:lstStyle/>
          <a:p>
            <a:r>
              <a:rPr lang="en-US" dirty="0"/>
              <a:t>Limit file names to 32 characters or less.</a:t>
            </a:r>
          </a:p>
          <a:p>
            <a:pPr lvl="1"/>
            <a:r>
              <a:rPr lang="en-US" dirty="0"/>
              <a:t>The longer the filename, the longer the file path to type.</a:t>
            </a:r>
          </a:p>
          <a:p>
            <a:pPr lvl="1"/>
            <a:r>
              <a:rPr lang="en-US" dirty="0"/>
              <a:t>Shorter names are easier to quickly scan to know what file is.</a:t>
            </a:r>
          </a:p>
        </p:txBody>
      </p:sp>
      <p:sp>
        <p:nvSpPr>
          <p:cNvPr id="12" name="TextBox 11">
            <a:extLst>
              <a:ext uri="{FF2B5EF4-FFF2-40B4-BE49-F238E27FC236}">
                <a16:creationId xmlns:a16="http://schemas.microsoft.com/office/drawing/2014/main" id="{436DC83A-10DC-42D1-9FAA-5CA3DD8DD1A9}"/>
              </a:ext>
            </a:extLst>
          </p:cNvPr>
          <p:cNvSpPr txBox="1"/>
          <p:nvPr/>
        </p:nvSpPr>
        <p:spPr>
          <a:xfrm>
            <a:off x="8603879" y="3342499"/>
            <a:ext cx="5617028" cy="188199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err="1">
                <a:solidFill>
                  <a:schemeClr val="accent2"/>
                </a:solidFill>
              </a:rPr>
              <a:t>thisIsTheFileNameThatDoesntEndItJustGoesOnAndOnMy</a:t>
            </a:r>
            <a:r>
              <a:rPr lang="en-US" sz="2000" dirty="0">
                <a:solidFill>
                  <a:schemeClr val="accent2"/>
                </a:solidFill>
              </a:rPr>
              <a:t> </a:t>
            </a:r>
            <a:r>
              <a:rPr lang="en-US" sz="2000" dirty="0" err="1">
                <a:solidFill>
                  <a:schemeClr val="accent2"/>
                </a:solidFill>
              </a:rPr>
              <a:t>Friend.ext</a:t>
            </a:r>
            <a:endParaRPr lang="en-US" sz="2000" dirty="0">
              <a:solidFill>
                <a:schemeClr val="accent2"/>
              </a:solidFill>
            </a:endParaRPr>
          </a:p>
          <a:p>
            <a:pPr marL="342900" indent="-342900">
              <a:lnSpc>
                <a:spcPct val="150000"/>
              </a:lnSpc>
              <a:buFont typeface="Arial" panose="020B0604020202020204" pitchFamily="34" charset="0"/>
              <a:buChar char="•"/>
            </a:pPr>
            <a:r>
              <a:rPr lang="en-US" sz="2000" dirty="0">
                <a:solidFill>
                  <a:schemeClr val="accent2"/>
                </a:solidFill>
              </a:rPr>
              <a:t>32CharactersLooksExactlyLikeThis.ext</a:t>
            </a:r>
          </a:p>
          <a:p>
            <a:pPr marL="342900" indent="-342900">
              <a:lnSpc>
                <a:spcPct val="150000"/>
              </a:lnSpc>
              <a:buFont typeface="Arial" panose="020B0604020202020204" pitchFamily="34" charset="0"/>
              <a:buChar char="•"/>
            </a:pPr>
            <a:r>
              <a:rPr lang="en-US" sz="2000" dirty="0" err="1">
                <a:solidFill>
                  <a:schemeClr val="accent2"/>
                </a:solidFill>
              </a:rPr>
              <a:t>shorter_is_better.ex</a:t>
            </a:r>
            <a:endParaRPr lang="en-US" sz="2000" dirty="0">
              <a:solidFill>
                <a:schemeClr val="accent2"/>
              </a:solidFill>
            </a:endParaRPr>
          </a:p>
        </p:txBody>
      </p:sp>
      <p:pic>
        <p:nvPicPr>
          <p:cNvPr id="11" name="Picture 10">
            <a:extLst>
              <a:ext uri="{FF2B5EF4-FFF2-40B4-BE49-F238E27FC236}">
                <a16:creationId xmlns:a16="http://schemas.microsoft.com/office/drawing/2014/main" id="{68C6B923-B824-4557-A422-DB8F6C8BCFFE}"/>
              </a:ext>
            </a:extLst>
          </p:cNvPr>
          <p:cNvPicPr>
            <a:picLocks noChangeAspect="1"/>
          </p:cNvPicPr>
          <p:nvPr/>
        </p:nvPicPr>
        <p:blipFill rotWithShape="1">
          <a:blip r:embed="rId3"/>
          <a:srcRect t="72419"/>
          <a:stretch/>
        </p:blipFill>
        <p:spPr>
          <a:xfrm>
            <a:off x="8548846" y="4375531"/>
            <a:ext cx="371475" cy="373043"/>
          </a:xfrm>
          <a:prstGeom prst="rect">
            <a:avLst/>
          </a:prstGeom>
        </p:spPr>
      </p:pic>
      <p:pic>
        <p:nvPicPr>
          <p:cNvPr id="13" name="Picture 12">
            <a:extLst>
              <a:ext uri="{FF2B5EF4-FFF2-40B4-BE49-F238E27FC236}">
                <a16:creationId xmlns:a16="http://schemas.microsoft.com/office/drawing/2014/main" id="{E47C9DDC-058A-47EF-94E6-854081674D0E}"/>
              </a:ext>
            </a:extLst>
          </p:cNvPr>
          <p:cNvPicPr>
            <a:picLocks noChangeAspect="1"/>
          </p:cNvPicPr>
          <p:nvPr/>
        </p:nvPicPr>
        <p:blipFill rotWithShape="1">
          <a:blip r:embed="rId3"/>
          <a:srcRect b="68364"/>
          <a:stretch/>
        </p:blipFill>
        <p:spPr>
          <a:xfrm>
            <a:off x="8548847" y="3471722"/>
            <a:ext cx="371475" cy="427894"/>
          </a:xfrm>
          <a:prstGeom prst="rect">
            <a:avLst/>
          </a:prstGeom>
        </p:spPr>
      </p:pic>
      <p:pic>
        <p:nvPicPr>
          <p:cNvPr id="14" name="Picture 13">
            <a:extLst>
              <a:ext uri="{FF2B5EF4-FFF2-40B4-BE49-F238E27FC236}">
                <a16:creationId xmlns:a16="http://schemas.microsoft.com/office/drawing/2014/main" id="{87B9E2CF-9F62-4D2F-B1A2-B476C18776B4}"/>
              </a:ext>
            </a:extLst>
          </p:cNvPr>
          <p:cNvPicPr>
            <a:picLocks noChangeAspect="1"/>
          </p:cNvPicPr>
          <p:nvPr/>
        </p:nvPicPr>
        <p:blipFill rotWithShape="1">
          <a:blip r:embed="rId3"/>
          <a:srcRect t="72419"/>
          <a:stretch/>
        </p:blipFill>
        <p:spPr>
          <a:xfrm>
            <a:off x="8548845" y="4861494"/>
            <a:ext cx="371475" cy="373043"/>
          </a:xfrm>
          <a:prstGeom prst="rect">
            <a:avLst/>
          </a:prstGeom>
        </p:spPr>
      </p:pic>
    </p:spTree>
    <p:extLst>
      <p:ext uri="{BB962C8B-B14F-4D97-AF65-F5344CB8AC3E}">
        <p14:creationId xmlns:p14="http://schemas.microsoft.com/office/powerpoint/2010/main" val="20119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A14880-91BB-4EA4-A81C-39C639105DD7}"/>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3" name="Title 2">
            <a:extLst>
              <a:ext uri="{FF2B5EF4-FFF2-40B4-BE49-F238E27FC236}">
                <a16:creationId xmlns:a16="http://schemas.microsoft.com/office/drawing/2014/main" id="{DE405C06-A257-4AD4-B59B-E257154927A2}"/>
              </a:ext>
            </a:extLst>
          </p:cNvPr>
          <p:cNvSpPr>
            <a:spLocks noGrp="1"/>
          </p:cNvSpPr>
          <p:nvPr>
            <p:ph type="title"/>
          </p:nvPr>
        </p:nvSpPr>
        <p:spPr>
          <a:xfrm>
            <a:off x="3200400" y="270933"/>
            <a:ext cx="9348281" cy="1310979"/>
          </a:xfrm>
        </p:spPr>
        <p:txBody>
          <a:bodyPr/>
          <a:lstStyle/>
          <a:p>
            <a:r>
              <a:rPr lang="en-US" dirty="0"/>
              <a:t>Organize folders by meaningful categories</a:t>
            </a:r>
          </a:p>
        </p:txBody>
      </p:sp>
      <p:sp>
        <p:nvSpPr>
          <p:cNvPr id="4" name="Content Placeholder 3">
            <a:extLst>
              <a:ext uri="{FF2B5EF4-FFF2-40B4-BE49-F238E27FC236}">
                <a16:creationId xmlns:a16="http://schemas.microsoft.com/office/drawing/2014/main" id="{A22859C4-1DC4-4B16-B782-514830FC7E9C}"/>
              </a:ext>
            </a:extLst>
          </p:cNvPr>
          <p:cNvSpPr>
            <a:spLocks noGrp="1"/>
          </p:cNvSpPr>
          <p:nvPr>
            <p:ph sz="quarter" idx="20"/>
          </p:nvPr>
        </p:nvSpPr>
        <p:spPr>
          <a:xfrm>
            <a:off x="1938528" y="2057398"/>
            <a:ext cx="12234672" cy="5715000"/>
          </a:xfrm>
        </p:spPr>
        <p:txBody>
          <a:bodyPr/>
          <a:lstStyle/>
          <a:p>
            <a:pPr marL="0" indent="0">
              <a:buNone/>
            </a:pPr>
            <a:r>
              <a:rPr lang="en-US" dirty="0"/>
              <a:t>Primary / Secondary / Tertiary … </a:t>
            </a:r>
          </a:p>
          <a:p>
            <a:pPr marL="0" indent="0">
              <a:buNone/>
            </a:pPr>
            <a:r>
              <a:rPr lang="en-US" dirty="0"/>
              <a:t>[Project] / [Sub-project] / [Date] / [Experiment] / [Instrument] </a:t>
            </a:r>
          </a:p>
          <a:p>
            <a:pPr marL="0" indent="0">
              <a:buNone/>
            </a:pPr>
            <a:r>
              <a:rPr lang="en-US" dirty="0"/>
              <a:t>[Project] / [Project Site] / [Data]</a:t>
            </a:r>
          </a:p>
          <a:p>
            <a:pPr marL="0" indent="0">
              <a:buNone/>
            </a:pPr>
            <a:r>
              <a:rPr lang="en-US" dirty="0"/>
              <a:t>[Project] / [Type of file] / [Data collector name] / [Date]</a:t>
            </a:r>
          </a:p>
          <a:p>
            <a:pPr marL="0" indent="0">
              <a:buNone/>
            </a:pPr>
            <a:endParaRPr lang="en-US" dirty="0"/>
          </a:p>
          <a:p>
            <a:pPr marL="0" indent="0">
              <a:buNone/>
            </a:pPr>
            <a:r>
              <a:rPr lang="en-US" dirty="0"/>
              <a:t>/ butterfly / 1_projectDocs / </a:t>
            </a:r>
            <a:r>
              <a:rPr lang="en-US" dirty="0" err="1"/>
              <a:t>mtgNotes</a:t>
            </a:r>
            <a:r>
              <a:rPr lang="en-US" dirty="0"/>
              <a:t> / </a:t>
            </a:r>
          </a:p>
          <a:p>
            <a:pPr marL="0" indent="0">
              <a:buNone/>
            </a:pPr>
            <a:r>
              <a:rPr lang="en-US" dirty="0"/>
              <a:t>/ butterfly / 1_projectDocs / reports / </a:t>
            </a:r>
          </a:p>
          <a:p>
            <a:pPr marL="0" indent="0">
              <a:buNone/>
            </a:pPr>
            <a:r>
              <a:rPr lang="en-US" dirty="0"/>
              <a:t>/ butterfly / 2_data / images / monarch / </a:t>
            </a:r>
          </a:p>
          <a:p>
            <a:pPr marL="0" indent="0">
              <a:buNone/>
            </a:pPr>
            <a:r>
              <a:rPr lang="en-US" dirty="0"/>
              <a:t>/ butterfly / 2_data / observations / monarch / </a:t>
            </a:r>
          </a:p>
          <a:p>
            <a:pPr marL="0" indent="0">
              <a:buNone/>
            </a:pPr>
            <a:r>
              <a:rPr lang="en-US" dirty="0"/>
              <a:t>/ butterfly / 3_analysis / monarch /</a:t>
            </a:r>
          </a:p>
          <a:p>
            <a:endParaRPr lang="en-US" dirty="0"/>
          </a:p>
        </p:txBody>
      </p:sp>
    </p:spTree>
    <p:extLst>
      <p:ext uri="{BB962C8B-B14F-4D97-AF65-F5344CB8AC3E}">
        <p14:creationId xmlns:p14="http://schemas.microsoft.com/office/powerpoint/2010/main" val="336800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CCA934-755A-494A-9CC6-A15C27388897}"/>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68809618-A4C0-4922-A7DE-C477EC0D0902}"/>
              </a:ext>
            </a:extLst>
          </p:cNvPr>
          <p:cNvSpPr>
            <a:spLocks noGrp="1"/>
          </p:cNvSpPr>
          <p:nvPr>
            <p:ph type="title"/>
          </p:nvPr>
        </p:nvSpPr>
        <p:spPr/>
        <p:txBody>
          <a:bodyPr/>
          <a:lstStyle/>
          <a:p>
            <a:r>
              <a:rPr lang="en-US" dirty="0"/>
              <a:t>Choose a directory naming convention</a:t>
            </a:r>
          </a:p>
        </p:txBody>
      </p:sp>
      <p:sp>
        <p:nvSpPr>
          <p:cNvPr id="4" name="Content Placeholder 3">
            <a:extLst>
              <a:ext uri="{FF2B5EF4-FFF2-40B4-BE49-F238E27FC236}">
                <a16:creationId xmlns:a16="http://schemas.microsoft.com/office/drawing/2014/main" id="{9498C640-5C65-4173-A213-35C74058B226}"/>
              </a:ext>
            </a:extLst>
          </p:cNvPr>
          <p:cNvSpPr>
            <a:spLocks noGrp="1"/>
          </p:cNvSpPr>
          <p:nvPr>
            <p:ph sz="quarter" idx="20"/>
          </p:nvPr>
        </p:nvSpPr>
        <p:spPr/>
        <p:txBody>
          <a:bodyPr/>
          <a:lstStyle/>
          <a:p>
            <a:r>
              <a:rPr lang="en-US" dirty="0"/>
              <a:t>Same approach as file naming</a:t>
            </a:r>
          </a:p>
          <a:p>
            <a:r>
              <a:rPr lang="en-US" dirty="0"/>
              <a:t>Determine your unique elements</a:t>
            </a:r>
          </a:p>
          <a:p>
            <a:r>
              <a:rPr lang="en-US" dirty="0"/>
              <a:t>Consider ordering and abbreviations</a:t>
            </a:r>
          </a:p>
          <a:p>
            <a:r>
              <a:rPr lang="en-US" dirty="0"/>
              <a:t>Consider creating a blank template</a:t>
            </a:r>
          </a:p>
        </p:txBody>
      </p:sp>
      <p:pic>
        <p:nvPicPr>
          <p:cNvPr id="8" name="Picture 7">
            <a:extLst>
              <a:ext uri="{FF2B5EF4-FFF2-40B4-BE49-F238E27FC236}">
                <a16:creationId xmlns:a16="http://schemas.microsoft.com/office/drawing/2014/main" id="{BD3BF225-C091-4AE1-BF31-BF6900161F32}"/>
              </a:ext>
            </a:extLst>
          </p:cNvPr>
          <p:cNvPicPr>
            <a:picLocks noChangeAspect="1"/>
          </p:cNvPicPr>
          <p:nvPr/>
        </p:nvPicPr>
        <p:blipFill>
          <a:blip r:embed="rId3"/>
          <a:stretch>
            <a:fillRect/>
          </a:stretch>
        </p:blipFill>
        <p:spPr>
          <a:xfrm>
            <a:off x="9836290" y="4114800"/>
            <a:ext cx="3619500" cy="2914650"/>
          </a:xfrm>
          <a:prstGeom prst="rect">
            <a:avLst/>
          </a:prstGeom>
        </p:spPr>
      </p:pic>
    </p:spTree>
    <p:extLst>
      <p:ext uri="{BB962C8B-B14F-4D97-AF65-F5344CB8AC3E}">
        <p14:creationId xmlns:p14="http://schemas.microsoft.com/office/powerpoint/2010/main" val="98501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E09FA6-0FB8-4311-B1CA-DEAB61EAD956}"/>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3" name="Title 2">
            <a:extLst>
              <a:ext uri="{FF2B5EF4-FFF2-40B4-BE49-F238E27FC236}">
                <a16:creationId xmlns:a16="http://schemas.microsoft.com/office/drawing/2014/main" id="{75260630-4566-4698-8ED3-55BDE57E2CCD}"/>
              </a:ext>
            </a:extLst>
          </p:cNvPr>
          <p:cNvSpPr>
            <a:spLocks noGrp="1"/>
          </p:cNvSpPr>
          <p:nvPr>
            <p:ph type="title"/>
          </p:nvPr>
        </p:nvSpPr>
        <p:spPr/>
        <p:txBody>
          <a:bodyPr/>
          <a:lstStyle/>
          <a:p>
            <a:r>
              <a:rPr lang="en-US" dirty="0"/>
              <a:t>Organization: Folders and sub-folders</a:t>
            </a:r>
          </a:p>
        </p:txBody>
      </p:sp>
      <p:sp>
        <p:nvSpPr>
          <p:cNvPr id="4" name="Content Placeholder 3">
            <a:extLst>
              <a:ext uri="{FF2B5EF4-FFF2-40B4-BE49-F238E27FC236}">
                <a16:creationId xmlns:a16="http://schemas.microsoft.com/office/drawing/2014/main" id="{09946B88-6FE7-46FC-9EF6-45726C6D0DC0}"/>
              </a:ext>
            </a:extLst>
          </p:cNvPr>
          <p:cNvSpPr>
            <a:spLocks noGrp="1"/>
          </p:cNvSpPr>
          <p:nvPr>
            <p:ph sz="quarter" idx="20"/>
          </p:nvPr>
        </p:nvSpPr>
        <p:spPr/>
        <p:txBody>
          <a:bodyPr/>
          <a:lstStyle/>
          <a:p>
            <a:pPr marL="0" indent="0">
              <a:buNone/>
            </a:pPr>
            <a:r>
              <a:rPr lang="en-US" sz="3600" b="1" u="sng" dirty="0"/>
              <a:t>Best Practices</a:t>
            </a:r>
          </a:p>
          <a:p>
            <a:pPr marL="274320" marR="0" lvl="0" indent="-274320" algn="l" defTabSz="109728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616265"/>
                </a:solidFill>
                <a:effectLst/>
                <a:uLnTx/>
                <a:uFillTx/>
                <a:latin typeface="Arial" panose="020B0604020202020204" pitchFamily="34" charset="0"/>
                <a:ea typeface="+mn-ea"/>
                <a:cs typeface="Arial" panose="020B0604020202020204" pitchFamily="34" charset="0"/>
              </a:rPr>
              <a:t>Avoid overlapping categories</a:t>
            </a:r>
          </a:p>
          <a:p>
            <a:pPr marL="0" indent="0">
              <a:buNone/>
            </a:pPr>
            <a:endParaRPr lang="en-US" sz="3600" b="1" u="sng" dirty="0"/>
          </a:p>
          <a:p>
            <a:pPr marL="0" indent="0">
              <a:buNone/>
            </a:pPr>
            <a:endParaRPr lang="en-US" sz="3600" dirty="0"/>
          </a:p>
        </p:txBody>
      </p:sp>
      <p:pic>
        <p:nvPicPr>
          <p:cNvPr id="8" name="Picture 7">
            <a:extLst>
              <a:ext uri="{FF2B5EF4-FFF2-40B4-BE49-F238E27FC236}">
                <a16:creationId xmlns:a16="http://schemas.microsoft.com/office/drawing/2014/main" id="{8DE8156E-3892-495B-A5EA-FDE23799212A}"/>
              </a:ext>
            </a:extLst>
          </p:cNvPr>
          <p:cNvPicPr>
            <a:picLocks noChangeAspect="1"/>
          </p:cNvPicPr>
          <p:nvPr/>
        </p:nvPicPr>
        <p:blipFill>
          <a:blip r:embed="rId3"/>
          <a:stretch>
            <a:fillRect/>
          </a:stretch>
        </p:blipFill>
        <p:spPr>
          <a:xfrm>
            <a:off x="2929094" y="3256179"/>
            <a:ext cx="9349992" cy="3623122"/>
          </a:xfrm>
          <a:prstGeom prst="rect">
            <a:avLst/>
          </a:prstGeom>
        </p:spPr>
      </p:pic>
      <p:sp>
        <p:nvSpPr>
          <p:cNvPr id="10" name="TextBox 9">
            <a:extLst>
              <a:ext uri="{FF2B5EF4-FFF2-40B4-BE49-F238E27FC236}">
                <a16:creationId xmlns:a16="http://schemas.microsoft.com/office/drawing/2014/main" id="{F81D28C0-CC07-45D8-A47B-09DE1A6718B5}"/>
              </a:ext>
            </a:extLst>
          </p:cNvPr>
          <p:cNvSpPr txBox="1"/>
          <p:nvPr/>
        </p:nvSpPr>
        <p:spPr>
          <a:xfrm>
            <a:off x="1251019" y="6879301"/>
            <a:ext cx="8043706" cy="757130"/>
          </a:xfrm>
          <a:prstGeom prst="rect">
            <a:avLst/>
          </a:prstGeom>
          <a:noFill/>
        </p:spPr>
        <p:txBody>
          <a:bodyPr wrap="square">
            <a:spAutoFit/>
          </a:bodyPr>
          <a:lstStyle/>
          <a:p>
            <a:r>
              <a:rPr lang="en-US" dirty="0"/>
              <a:t>Tip: Use numbers as a folder name prefix to order folders how you’d like to view them (e.g., 01_DataClean, 02_LogFiles).</a:t>
            </a:r>
          </a:p>
        </p:txBody>
      </p:sp>
    </p:spTree>
    <p:extLst>
      <p:ext uri="{BB962C8B-B14F-4D97-AF65-F5344CB8AC3E}">
        <p14:creationId xmlns:p14="http://schemas.microsoft.com/office/powerpoint/2010/main" val="135375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Plain.potx" id="{0782FAF7-70BE-4A7B-A9AB-04CE0CD8A8DE}" vid="{2CD97732-1318-4B64-80C1-95496D5ABA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PNNL_Option_4</Template>
  <TotalTime>263</TotalTime>
  <Words>1662</Words>
  <Application>Microsoft Macintosh PowerPoint</Application>
  <PresentationFormat>Custom</PresentationFormat>
  <Paragraphs>108</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PNNL_Option_4</vt:lpstr>
      <vt:lpstr>Best Practices for File Naming Conventions and Folder Hierarchy</vt:lpstr>
      <vt:lpstr>File naming schemas</vt:lpstr>
      <vt:lpstr>Questions to consider</vt:lpstr>
      <vt:lpstr>Other best practices: Consistency</vt:lpstr>
      <vt:lpstr>Other best practices: Leading zeros</vt:lpstr>
      <vt:lpstr>Other best practices: Format</vt:lpstr>
      <vt:lpstr>Organize folders by meaningful categories</vt:lpstr>
      <vt:lpstr>Choose a directory naming convention</vt:lpstr>
      <vt:lpstr>Organization: Folders and sub-folders</vt:lpstr>
      <vt:lpstr>Organization: Folders and sub-folders</vt:lpstr>
      <vt:lpstr>Organization: Folders and sub-folders</vt:lpstr>
      <vt:lpstr>Create a ReadMe</vt:lpstr>
      <vt:lpstr>Questions?  help@msdlive.org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Timothy</dc:creator>
  <cp:lastModifiedBy>Burleyson, Casey D</cp:lastModifiedBy>
  <cp:revision>7</cp:revision>
  <dcterms:created xsi:type="dcterms:W3CDTF">2021-08-09T13:43:48Z</dcterms:created>
  <dcterms:modified xsi:type="dcterms:W3CDTF">2022-05-27T21:41:25Z</dcterms:modified>
</cp:coreProperties>
</file>