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1"/>
  </p:sldMasterIdLst>
  <p:notesMasterIdLst>
    <p:notesMasterId r:id="rId12"/>
  </p:notesMasterIdLst>
  <p:handoutMasterIdLst>
    <p:handoutMasterId r:id="rId13"/>
  </p:handoutMasterIdLst>
  <p:sldIdLst>
    <p:sldId id="363" r:id="rId2"/>
    <p:sldId id="373" r:id="rId3"/>
    <p:sldId id="374" r:id="rId4"/>
    <p:sldId id="360" r:id="rId5"/>
    <p:sldId id="364" r:id="rId6"/>
    <p:sldId id="327" r:id="rId7"/>
    <p:sldId id="342" r:id="rId8"/>
    <p:sldId id="393" r:id="rId9"/>
    <p:sldId id="388" r:id="rId10"/>
    <p:sldId id="401" r:id="rId11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0F34"/>
    <a:srgbClr val="719500"/>
    <a:srgbClr val="000000"/>
    <a:srgbClr val="007836"/>
    <a:srgbClr val="820150"/>
    <a:srgbClr val="502D7F"/>
    <a:srgbClr val="00338E"/>
    <a:srgbClr val="0081AB"/>
    <a:srgbClr val="758F9D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52" autoAdjust="0"/>
    <p:restoredTop sz="91872"/>
  </p:normalViewPr>
  <p:slideViewPr>
    <p:cSldViewPr snapToGrid="0" snapToObjects="1">
      <p:cViewPr varScale="1">
        <p:scale>
          <a:sx n="120" d="100"/>
          <a:sy n="120" d="100"/>
        </p:scale>
        <p:origin x="4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7" d="100"/>
          <a:sy n="117" d="100"/>
        </p:scale>
        <p:origin x="49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A69A9C-1087-184F-8370-423E175D9D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090E3D-F5E5-0D40-B323-A25B85CF9E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E50B8-2EF8-564F-AE86-D84E6C503530}" type="datetimeFigureOut">
              <a:rPr lang="en-US" smtClean="0"/>
              <a:t>8/23/22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3AA97-2F38-5340-B685-1E0EA3E358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B732F3-25A6-284F-A24C-5FD21AE6BE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78BA3-E235-9946-9A4D-07E907F68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00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C8D20-1945-7145-91A2-3D134BDA25E2}" type="datetimeFigureOut">
              <a:rPr lang="en-US" smtClean="0"/>
              <a:t>8/23/22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104DB-87CA-D64F-AB86-DB2520DD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5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6131" indent="-176131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34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6131" indent="-176131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09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54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6131" indent="-176131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21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6131" indent="-176131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58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6131" indent="-176131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847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6131" indent="-176131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21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6131" indent="-176131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61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6131" indent="-176131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65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6131" indent="-176131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80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Plain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36B83B-A5E4-524E-96A9-DFC12D58F12A}"/>
              </a:ext>
            </a:extLst>
          </p:cNvPr>
          <p:cNvSpPr/>
          <p:nvPr userDrawn="1"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1DF1AC-1D08-B945-A034-B740A35902F9}"/>
              </a:ext>
            </a:extLst>
          </p:cNvPr>
          <p:cNvSpPr txBox="1"/>
          <p:nvPr userDrawn="1"/>
        </p:nvSpPr>
        <p:spPr>
          <a:xfrm>
            <a:off x="1371600" y="7543800"/>
            <a:ext cx="36576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800" dirty="0">
                <a:solidFill>
                  <a:srgbClr val="616265">
                    <a:alpha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PNNL is operated by Battelle for the U.S. Department of Energy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743200"/>
            <a:ext cx="4572000" cy="1828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4800" b="1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061D5F4-8719-384B-945C-9A27060F99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529" y="5669280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name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E2D432E-6648-6643-9C6E-38B1EFF5EE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5983356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600">
                <a:solidFill>
                  <a:srgbClr val="6162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5389B-4BB4-1644-9B7E-35A85D0C1E3B}"/>
              </a:ext>
            </a:extLst>
          </p:cNvPr>
          <p:cNvSpPr txBox="1"/>
          <p:nvPr userDrawn="1"/>
        </p:nvSpPr>
        <p:spPr>
          <a:xfrm>
            <a:off x="3710609" y="-1245704"/>
            <a:ext cx="1847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A7D3E1-BCC3-C843-81A0-EA4EDFB445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1600" y="237744"/>
            <a:ext cx="1280160" cy="12492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617363-F73D-B74F-9647-C9D747AC70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0529" y="7178040"/>
            <a:ext cx="824484" cy="228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90C8FB-601C-A04C-84F7-213A857D3E6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75535" y="7249637"/>
            <a:ext cx="929809" cy="155448"/>
          </a:xfrm>
          <a:prstGeom prst="rect">
            <a:avLst/>
          </a:prstGeom>
        </p:spPr>
      </p:pic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9D9DB338-5D5C-4ACA-9ECF-C3E34C441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51641" y="4915645"/>
            <a:ext cx="3290888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4F8E3-4ED9-44B4-99E6-8A3D2CF8D415}" type="datetime4">
              <a:rPr lang="en-US" smtClean="0"/>
              <a:t>August 23, 2022</a:t>
            </a:fld>
            <a:endParaRPr lang="en-US" dirty="0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F55B65E8-4040-44D0-A4FE-A050FD948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73011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8ECCD5F-66DD-AF4E-8AD2-0E099007587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553471" y="748149"/>
            <a:ext cx="1572691" cy="73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30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6026595-8D7E-D24C-9263-B65316A326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7772400" cy="7315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D0CE8D1-2F12-5A44-A6B5-2CD466F52A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6858000"/>
            <a:ext cx="77724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9B87A2-8960-403D-AE0D-D54946272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29354FF4-9871-4E1B-A45A-ABAA2BE2B69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47EFCEB6-2E27-4C42-A1E5-AC8A8BA83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8/23/22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A86FAFB9-0DC0-4AB0-9E8B-6EC7C8ABA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1A4E210-0245-6847-B3FC-58ABC81C57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3471" y="748149"/>
            <a:ext cx="1572691" cy="73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82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0C408BC-A7DE-4A08-AD26-56414D2DD8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430642" y="457199"/>
            <a:ext cx="7772400" cy="73152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3C58F0F-5237-4527-BB8E-6EEF623543B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33D0FD2D-15F4-4320-9C04-2023CAB47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8/23/22</a:t>
            </a:fld>
            <a:endParaRPr lang="en-US" dirty="0"/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08FBEF60-4239-4E67-A385-B22B813AD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7614967-FAA9-4DA9-B7DE-539AA8923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4908EB-5858-8844-A2E9-D5F7294B85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3471" y="748149"/>
            <a:ext cx="1572691" cy="73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34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1406DC-BAEC-4717-8F68-46C92F166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9083407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28E3363-7137-4431-9927-3AE087A5B2B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057399"/>
            <a:ext cx="12801600" cy="5486401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E76F451D-D169-4CA9-91EE-97F19A35C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8/23/22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A19F790-0343-4862-A140-1B409986B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2681A0-0775-8644-8D1C-33EE4C8F82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00509" y="748149"/>
            <a:ext cx="1572691" cy="73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79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D00854A-4EC7-2D48-A025-5B0B48548B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5156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7A8C708-D197-CF47-8089-89928BE1E3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008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C4D2EBC-B863-FD49-A9DF-1381563078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156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93B472-4A32-7C41-A565-485FDC3EB8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9F7807A-D120-BD49-9CBD-9174F26D79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008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8ED17FC-CAF8-9A40-9A88-897DEF9CF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156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A16FA60-8BA9-8B4A-86AA-F8336C26C7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156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7DC2EC3E-C641-FD49-9F15-878B1AFFFD9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648737A-DE0E-48DB-87F0-65418715C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97DA340F-6103-4F2C-B3B8-8D8A524DC19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Date Placeholder 1">
            <a:extLst>
              <a:ext uri="{FF2B5EF4-FFF2-40B4-BE49-F238E27FC236}">
                <a16:creationId xmlns:a16="http://schemas.microsoft.com/office/drawing/2014/main" id="{EE384947-F0AD-4E73-95AD-CAD4DEE44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8/23/22</a:t>
            </a:fld>
            <a:endParaRPr lang="en-US" dirty="0"/>
          </a:p>
        </p:txBody>
      </p:sp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8259C4D6-850D-4393-9434-3F69451FB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BEC4284-7EA4-1B49-A93C-0650F3CF03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3471" y="748149"/>
            <a:ext cx="1572691" cy="73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3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E0A6ECC-C9D0-4240-B978-69D09F2C99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8942909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0" name="Date Placeholder 1">
            <a:extLst>
              <a:ext uri="{FF2B5EF4-FFF2-40B4-BE49-F238E27FC236}">
                <a16:creationId xmlns:a16="http://schemas.microsoft.com/office/drawing/2014/main" id="{E4CF0CE7-333F-4604-B518-6F7EE2AA8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8/23/22</a:t>
            </a:fld>
            <a:endParaRPr lang="en-US" dirty="0"/>
          </a:p>
        </p:txBody>
      </p:sp>
      <p:sp>
        <p:nvSpPr>
          <p:cNvPr id="31" name="Footer Placeholder 2">
            <a:extLst>
              <a:ext uri="{FF2B5EF4-FFF2-40B4-BE49-F238E27FC236}">
                <a16:creationId xmlns:a16="http://schemas.microsoft.com/office/drawing/2014/main" id="{21303C4E-FB0C-4A46-BF34-C99D885AA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C14080C3-5390-4F4E-9C88-2C080B5CE5D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371600" y="2194560"/>
            <a:ext cx="12801600" cy="525886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F3058F0-28E6-4F45-A43E-CB77496707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00509" y="748149"/>
            <a:ext cx="1572691" cy="73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8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68F188F7-153E-49D5-8DFC-190252047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8/23/22</a:t>
            </a:fld>
            <a:endParaRPr lang="en-US" dirty="0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578EF931-9BED-4D2C-8850-F588C3E36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7B7AD090-7EA2-424E-A15B-B80A20326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8942909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A41FC3D-5BC0-C14A-85DA-3A4A24E1B0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00509" y="748149"/>
            <a:ext cx="1572691" cy="73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2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8F28E1ED-1888-403E-AAF0-8053EF9DF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8/23/22</a:t>
            </a:fld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27E8059-8EC0-42A2-8A9E-251427CDC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4484F5-FEBE-7743-9E56-3912A90257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00509" y="748149"/>
            <a:ext cx="1572691" cy="73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4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 /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6D1A4-6DD7-B54C-AB7B-63074374BB93}"/>
              </a:ext>
            </a:extLst>
          </p:cNvPr>
          <p:cNvSpPr txBox="1"/>
          <p:nvPr userDrawn="1"/>
        </p:nvSpPr>
        <p:spPr>
          <a:xfrm>
            <a:off x="1371600" y="2057400"/>
            <a:ext cx="4572000" cy="54864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b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62A8373-42F9-431F-865E-129CCA004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7" y="7772400"/>
            <a:ext cx="5471554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2C0A84-F41E-B144-84CE-2A94FFC434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3471" y="748149"/>
            <a:ext cx="1572691" cy="73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76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29221F-20F2-144C-A638-0A6C756C26C9}"/>
              </a:ext>
            </a:extLst>
          </p:cNvPr>
          <p:cNvSpPr/>
          <p:nvPr userDrawn="1"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88D28A-E737-5049-8A98-3AC3A6EA2CD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371600" y="237744"/>
            <a:ext cx="1280160" cy="124922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EAA279-64AD-4C24-987C-D056E5350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62793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10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D0D9-1CAC-4FBD-8120-CBD5A07EB9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1359" y="1694766"/>
            <a:ext cx="5231218" cy="5459507"/>
          </a:xfrm>
        </p:spPr>
        <p:txBody>
          <a:bodyPr anchor="ctr"/>
          <a:lstStyle/>
          <a:p>
            <a:pPr algn="ctr"/>
            <a:r>
              <a:rPr lang="en-US" sz="4400" spc="-90" dirty="0">
                <a:solidFill>
                  <a:schemeClr val="tx1">
                    <a:lumMod val="75000"/>
                  </a:schemeClr>
                </a:solidFill>
              </a:rPr>
              <a:t>MSD-LIVE v1.0 Release Webinar</a:t>
            </a:r>
            <a:br>
              <a:rPr lang="en-US" sz="4400" spc="-90" dirty="0">
                <a:solidFill>
                  <a:schemeClr val="tx1">
                    <a:lumMod val="75000"/>
                  </a:schemeClr>
                </a:solidFill>
              </a:rPr>
            </a:br>
            <a:br>
              <a:rPr lang="en-US" sz="4400" spc="-9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en-US" sz="3600" spc="-90" dirty="0">
                <a:solidFill>
                  <a:schemeClr val="tx1">
                    <a:lumMod val="75000"/>
                  </a:schemeClr>
                </a:solidFill>
              </a:rPr>
              <a:t>23-August 2022</a:t>
            </a:r>
            <a:br>
              <a:rPr lang="en-US" sz="4000" spc="-90" dirty="0">
                <a:solidFill>
                  <a:schemeClr val="tx1">
                    <a:lumMod val="75000"/>
                  </a:schemeClr>
                </a:solidFill>
              </a:rPr>
            </a:br>
            <a:br>
              <a:rPr lang="en-US" sz="4000" spc="-9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en-US" sz="800" spc="-9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00" spc="-90" dirty="0">
                <a:solidFill>
                  <a:schemeClr val="tx1">
                    <a:lumMod val="75000"/>
                  </a:schemeClr>
                </a:solidFill>
              </a:rPr>
              <a:t>  </a:t>
            </a:r>
            <a:br>
              <a:rPr lang="en-US" sz="4000" spc="-9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en-US" sz="2800" b="0" spc="-90" dirty="0">
                <a:solidFill>
                  <a:schemeClr val="tx1">
                    <a:lumMod val="75000"/>
                  </a:schemeClr>
                </a:solidFill>
              </a:rPr>
              <a:t>Casey Burleyson, Carina Lansing, Zoë Guillen, Matthew Macduff, Devin McAllester, Elvis Offer, Anna Sabin, and Jon Weers</a:t>
            </a:r>
            <a:endParaRPr lang="en-US" sz="4000" spc="-9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24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20"/>
          </p:nvPr>
        </p:nvSpPr>
        <p:spPr>
          <a:xfrm>
            <a:off x="1534510" y="1683400"/>
            <a:ext cx="12459786" cy="6420080"/>
          </a:xfrm>
        </p:spPr>
        <p:txBody>
          <a:bodyPr/>
          <a:lstStyle/>
          <a:p>
            <a:r>
              <a:rPr lang="en-US" sz="2400" b="1" dirty="0">
                <a:solidFill>
                  <a:schemeClr val="accent2"/>
                </a:solidFill>
              </a:rPr>
              <a:t>Support</a:t>
            </a:r>
            <a:endParaRPr lang="en-US" sz="2400" dirty="0">
              <a:solidFill>
                <a:schemeClr val="accent2"/>
              </a:solidFill>
            </a:endParaRPr>
          </a:p>
          <a:p>
            <a:pPr lvl="1"/>
            <a:r>
              <a:rPr lang="en-US" sz="2000" dirty="0">
                <a:solidFill>
                  <a:schemeClr val="accent2"/>
                </a:solidFill>
              </a:rPr>
              <a:t>Bob Vallario, DOE MSD Program Area</a:t>
            </a:r>
          </a:p>
          <a:p>
            <a:pPr lvl="1"/>
            <a:r>
              <a:rPr lang="en-US" sz="2000" dirty="0">
                <a:solidFill>
                  <a:schemeClr val="accent2"/>
                </a:solidFill>
              </a:rPr>
              <a:t>Jay Hnilo, DOE Data Management Program</a:t>
            </a:r>
          </a:p>
          <a:p>
            <a:pPr lvl="1"/>
            <a:r>
              <a:rPr lang="en-US" sz="2000" dirty="0">
                <a:solidFill>
                  <a:schemeClr val="accent2"/>
                </a:solidFill>
              </a:rPr>
              <a:t>IM3, GCIMS, and ICoM SFAs</a:t>
            </a:r>
          </a:p>
          <a:p>
            <a:pPr lvl="1"/>
            <a:r>
              <a:rPr lang="en-US" sz="2000" dirty="0">
                <a:solidFill>
                  <a:schemeClr val="accent2"/>
                </a:solidFill>
              </a:rPr>
              <a:t>Ian Kraucunas and Charlette Geffen, PNNL Sector Leads</a:t>
            </a:r>
          </a:p>
          <a:p>
            <a:r>
              <a:rPr lang="en-US" sz="2400" b="1" dirty="0">
                <a:solidFill>
                  <a:schemeClr val="accent2"/>
                </a:solidFill>
              </a:rPr>
              <a:t>Development</a:t>
            </a:r>
            <a:endParaRPr lang="en-US" sz="2400" dirty="0">
              <a:solidFill>
                <a:schemeClr val="accent2"/>
              </a:solidFill>
            </a:endParaRPr>
          </a:p>
          <a:p>
            <a:pPr lvl="1"/>
            <a:r>
              <a:rPr lang="en-US" sz="2000" dirty="0">
                <a:solidFill>
                  <a:schemeClr val="accent2"/>
                </a:solidFill>
              </a:rPr>
              <a:t>Carina Lansing, Lead Software Architect</a:t>
            </a:r>
          </a:p>
          <a:p>
            <a:pPr lvl="1"/>
            <a:r>
              <a:rPr lang="en-US" sz="2000" spc="-90" dirty="0">
                <a:solidFill>
                  <a:schemeClr val="accent2"/>
                </a:solidFill>
              </a:rPr>
              <a:t>Zoë Guillen, Data Repository Lead</a:t>
            </a:r>
          </a:p>
          <a:p>
            <a:pPr lvl="1"/>
            <a:r>
              <a:rPr lang="en-US" sz="2000" spc="-90" dirty="0">
                <a:solidFill>
                  <a:schemeClr val="accent2"/>
                </a:solidFill>
              </a:rPr>
              <a:t>Matthew Macduff, Software Engineer</a:t>
            </a:r>
          </a:p>
          <a:p>
            <a:pPr lvl="1"/>
            <a:r>
              <a:rPr lang="en-US" sz="2000" spc="-90" dirty="0">
                <a:solidFill>
                  <a:schemeClr val="accent2"/>
                </a:solidFill>
              </a:rPr>
              <a:t>Devin McAllester, Software Engineer</a:t>
            </a:r>
          </a:p>
          <a:p>
            <a:pPr lvl="1"/>
            <a:r>
              <a:rPr lang="en-US" sz="2000" spc="-90" dirty="0">
                <a:solidFill>
                  <a:schemeClr val="accent2"/>
                </a:solidFill>
              </a:rPr>
              <a:t>Elvis Offer, Software Engineer</a:t>
            </a:r>
          </a:p>
          <a:p>
            <a:pPr lvl="1"/>
            <a:r>
              <a:rPr lang="en-US" sz="2000" spc="-90" dirty="0">
                <a:solidFill>
                  <a:schemeClr val="accent2"/>
                </a:solidFill>
              </a:rPr>
              <a:t>Anna Sabin, User Experience Engineer</a:t>
            </a:r>
          </a:p>
          <a:p>
            <a:pPr lvl="1"/>
            <a:r>
              <a:rPr lang="en-US" sz="2000" spc="-90" dirty="0">
                <a:solidFill>
                  <a:schemeClr val="accent2"/>
                </a:solidFill>
              </a:rPr>
              <a:t>Shannon Sheridan, Research Librarian</a:t>
            </a:r>
            <a:endParaRPr lang="en-US" sz="2000" dirty="0">
              <a:solidFill>
                <a:schemeClr val="accent2"/>
              </a:solidFill>
            </a:endParaRPr>
          </a:p>
          <a:p>
            <a:pPr lvl="1"/>
            <a:r>
              <a:rPr lang="en-US" sz="2000" spc="-90" dirty="0">
                <a:solidFill>
                  <a:schemeClr val="accent2"/>
                </a:solidFill>
              </a:rPr>
              <a:t>Jon Weers, Senior Cloud Advisor</a:t>
            </a:r>
          </a:p>
          <a:p>
            <a:r>
              <a:rPr lang="en-US" sz="2400" b="1" dirty="0">
                <a:solidFill>
                  <a:schemeClr val="accent2"/>
                </a:solidFill>
              </a:rPr>
              <a:t>Testing</a:t>
            </a:r>
            <a:endParaRPr lang="en-US" sz="2400" dirty="0">
              <a:solidFill>
                <a:schemeClr val="accent2"/>
              </a:solidFill>
            </a:endParaRPr>
          </a:p>
          <a:p>
            <a:pPr lvl="1"/>
            <a:r>
              <a:rPr lang="en-US" sz="2000" dirty="0">
                <a:solidFill>
                  <a:schemeClr val="accent2"/>
                </a:solidFill>
              </a:rPr>
              <a:t>MSD-LIVE Stakeholder Group</a:t>
            </a:r>
          </a:p>
          <a:p>
            <a:pPr lvl="1"/>
            <a:r>
              <a:rPr lang="en-US" sz="2000" dirty="0">
                <a:solidFill>
                  <a:schemeClr val="accent2"/>
                </a:solidFill>
              </a:rPr>
              <a:t>Chris Vernon, Travis Thurber, and Casey McGrath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20C0BB-09F4-004F-AE71-3CD5507E2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z="1600" smtClean="0">
                <a:solidFill>
                  <a:schemeClr val="accent2"/>
                </a:solidFill>
              </a:rPr>
              <a:pPr/>
              <a:t>10</a:t>
            </a:fld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2AC16507-819D-E04D-89AC-6DDCFE99EB8B}"/>
              </a:ext>
            </a:extLst>
          </p:cNvPr>
          <p:cNvSpPr txBox="1">
            <a:spLocks/>
          </p:cNvSpPr>
          <p:nvPr/>
        </p:nvSpPr>
        <p:spPr>
          <a:xfrm>
            <a:off x="2716307" y="188258"/>
            <a:ext cx="9842102" cy="1310979"/>
          </a:xfrm>
          <a:prstGeom prst="rect">
            <a:avLst/>
          </a:prstGeom>
        </p:spPr>
        <p:txBody>
          <a:bodyPr lIns="0" anchor="ctr"/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500" dirty="0"/>
              <a:t>Acknowledgements</a:t>
            </a:r>
            <a:endParaRPr lang="en-US" sz="45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13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50AF6E-CF6A-429E-A4B2-32D2D767B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sz="4800" dirty="0">
                <a:solidFill>
                  <a:schemeClr val="tx1">
                    <a:lumMod val="75000"/>
                  </a:schemeClr>
                </a:solidFill>
              </a:rPr>
              <a:t>Facilitating Open Science With the MSD-LIVE Platform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DA8222-738C-AD48-B329-89A56A37F11F}"/>
              </a:ext>
            </a:extLst>
          </p:cNvPr>
          <p:cNvSpPr txBox="1"/>
          <p:nvPr/>
        </p:nvSpPr>
        <p:spPr>
          <a:xfrm>
            <a:off x="5668603" y="7054419"/>
            <a:ext cx="8202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i="1" dirty="0">
                <a:solidFill>
                  <a:schemeClr val="accent2"/>
                </a:solidFill>
              </a:rPr>
              <a:t>Conceptual diagram from Brian </a:t>
            </a:r>
            <a:r>
              <a:rPr lang="en-US" sz="2400" i="1" dirty="0" err="1">
                <a:solidFill>
                  <a:schemeClr val="accent2"/>
                </a:solidFill>
              </a:rPr>
              <a:t>Nosek</a:t>
            </a:r>
            <a:r>
              <a:rPr lang="en-US" sz="2400" i="1" dirty="0">
                <a:solidFill>
                  <a:schemeClr val="accent2"/>
                </a:solidFill>
              </a:rPr>
              <a:t> of the University of Virginia and the Center for Open Science</a:t>
            </a:r>
            <a:endParaRPr lang="en-US" sz="2000" i="1" dirty="0">
              <a:solidFill>
                <a:schemeClr val="accent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E2CA23-1B63-B142-A39D-BE5917E764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73" t="25616"/>
          <a:stretch/>
        </p:blipFill>
        <p:spPr>
          <a:xfrm>
            <a:off x="5301345" y="2053229"/>
            <a:ext cx="8937171" cy="4956889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1CF12B4-442A-E448-A4F5-2F01DD877DA3}"/>
              </a:ext>
            </a:extLst>
          </p:cNvPr>
          <p:cNvCxnSpPr/>
          <p:nvPr/>
        </p:nvCxnSpPr>
        <p:spPr>
          <a:xfrm>
            <a:off x="4905739" y="2798160"/>
            <a:ext cx="2710543" cy="0"/>
          </a:xfrm>
          <a:prstGeom prst="straightConnector1">
            <a:avLst/>
          </a:prstGeom>
          <a:ln w="1270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0959E41-F71E-094C-9741-36C093FA7BBA}"/>
              </a:ext>
            </a:extLst>
          </p:cNvPr>
          <p:cNvSpPr txBox="1"/>
          <p:nvPr/>
        </p:nvSpPr>
        <p:spPr>
          <a:xfrm>
            <a:off x="1188720" y="2107933"/>
            <a:ext cx="37170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6"/>
                </a:solidFill>
              </a:rPr>
              <a:t>Journals largely skipped to this end of the pyramid…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BAB22B49-7BEC-FD4D-9647-73F49F6D01D8}"/>
              </a:ext>
            </a:extLst>
          </p:cNvPr>
          <p:cNvSpPr/>
          <p:nvPr/>
        </p:nvSpPr>
        <p:spPr>
          <a:xfrm>
            <a:off x="4905739" y="3594591"/>
            <a:ext cx="2202632" cy="2969485"/>
          </a:xfrm>
          <a:prstGeom prst="leftBrace">
            <a:avLst/>
          </a:prstGeom>
          <a:ln w="1238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17CC401-124B-9541-AEC9-4DCFAC73FB8E}"/>
              </a:ext>
            </a:extLst>
          </p:cNvPr>
          <p:cNvSpPr txBox="1"/>
          <p:nvPr/>
        </p:nvSpPr>
        <p:spPr>
          <a:xfrm>
            <a:off x="1698973" y="3963505"/>
            <a:ext cx="32067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4"/>
                </a:solidFill>
              </a:rPr>
              <a:t>MSD-LIVE is about tackling these foundational elements of the pyramid…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585C2EB1-62C9-304A-BC6D-AAA8FA20B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</p:spPr>
        <p:txBody>
          <a:bodyPr/>
          <a:lstStyle/>
          <a:p>
            <a:fld id="{FE7A4BB3-E848-5A44-82DF-322201952CD8}" type="slidenum">
              <a:rPr lang="en-US" sz="1600" smtClean="0">
                <a:solidFill>
                  <a:schemeClr val="accent2"/>
                </a:solidFill>
              </a:rPr>
              <a:pPr/>
              <a:t>2</a:t>
            </a:fld>
            <a:endParaRPr lang="en-US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89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202196" y="1680227"/>
            <a:ext cx="7368987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/>
                </a:solidFill>
              </a:rPr>
              <a:t>MSD-LIVE is a cloud-based data and code management system and advanced computing platform</a:t>
            </a:r>
          </a:p>
          <a:p>
            <a:pPr defTabSz="457200"/>
            <a:r>
              <a:rPr lang="en-US" sz="1800" dirty="0">
                <a:solidFill>
                  <a:schemeClr val="accent2"/>
                </a:solidFill>
              </a:rPr>
              <a:t> </a:t>
            </a:r>
          </a:p>
          <a:p>
            <a:pPr marL="457200" indent="-457200" defTabSz="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/>
                </a:solidFill>
              </a:rPr>
              <a:t>Will enable researchers to document and archive their data, run their models and analysis tools, and share data, software, and multi-model workflows</a:t>
            </a:r>
          </a:p>
          <a:p>
            <a:pPr defTabSz="457200"/>
            <a:r>
              <a:rPr lang="en-US" sz="1800" dirty="0">
                <a:solidFill>
                  <a:schemeClr val="accent2"/>
                </a:solidFill>
              </a:rPr>
              <a:t> </a:t>
            </a:r>
          </a:p>
          <a:p>
            <a:pPr marL="457200" indent="-457200" defTabSz="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/>
                </a:solidFill>
              </a:rPr>
              <a:t>A cornerstone capability of the MSD Community of Practice</a:t>
            </a:r>
          </a:p>
          <a:p>
            <a:pPr defTabSz="457200"/>
            <a:r>
              <a:rPr lang="en-US" sz="1800" dirty="0">
                <a:solidFill>
                  <a:schemeClr val="accent2"/>
                </a:solidFill>
              </a:rPr>
              <a:t> </a:t>
            </a:r>
          </a:p>
          <a:p>
            <a:pPr marL="457200" indent="-457200" defTabSz="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/>
                </a:solidFill>
              </a:rPr>
              <a:t>Phase One: Mar 2021 – Sep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DAAF74-A2C8-5D43-B2F5-DEA3CEDA4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z="1600" smtClean="0">
                <a:solidFill>
                  <a:schemeClr val="accent2"/>
                </a:solidFill>
              </a:rPr>
              <a:pPr/>
              <a:t>3</a:t>
            </a:fld>
            <a:endParaRPr lang="en-US" sz="1600" dirty="0">
              <a:solidFill>
                <a:schemeClr val="accent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443FFD-D9ED-8442-AEB8-F758AF32A5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815"/>
          <a:stretch/>
        </p:blipFill>
        <p:spPr>
          <a:xfrm>
            <a:off x="1175139" y="1600243"/>
            <a:ext cx="5873057" cy="6592499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0596A80B-6975-1A46-A015-0BEE6462DFD0}"/>
              </a:ext>
            </a:extLst>
          </p:cNvPr>
          <p:cNvSpPr txBox="1">
            <a:spLocks/>
          </p:cNvSpPr>
          <p:nvPr/>
        </p:nvSpPr>
        <p:spPr>
          <a:xfrm>
            <a:off x="2716307" y="188258"/>
            <a:ext cx="9842102" cy="1310979"/>
          </a:xfrm>
          <a:prstGeom prst="rect">
            <a:avLst/>
          </a:prstGeom>
        </p:spPr>
        <p:txBody>
          <a:bodyPr lIns="0" anchor="ctr"/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 dirty="0">
                <a:solidFill>
                  <a:schemeClr val="tx1">
                    <a:lumMod val="75000"/>
                  </a:schemeClr>
                </a:solidFill>
              </a:rPr>
              <a:t>Our Vision for MSD-LIVE</a:t>
            </a:r>
          </a:p>
        </p:txBody>
      </p:sp>
    </p:spTree>
    <p:extLst>
      <p:ext uri="{BB962C8B-B14F-4D97-AF65-F5344CB8AC3E}">
        <p14:creationId xmlns:p14="http://schemas.microsoft.com/office/powerpoint/2010/main" val="227164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54061-035A-6B45-A49A-A77AADAB6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53656" y="7584142"/>
            <a:ext cx="453223" cy="457200"/>
          </a:xfrm>
        </p:spPr>
        <p:txBody>
          <a:bodyPr/>
          <a:lstStyle/>
          <a:p>
            <a:fld id="{FE7A4BB3-E848-5A44-82DF-322201952CD8}" type="slidenum">
              <a:rPr lang="en-US" sz="1600" smtClean="0">
                <a:solidFill>
                  <a:schemeClr val="accent2"/>
                </a:solidFill>
              </a:rPr>
              <a:pPr/>
              <a:t>4</a:t>
            </a:fld>
            <a:endParaRPr lang="en-US" sz="1600" dirty="0">
              <a:solidFill>
                <a:schemeClr val="accent2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F723C92-73BD-6644-B3B6-68FF5A6F5C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141803"/>
              </p:ext>
            </p:extLst>
          </p:nvPr>
        </p:nvGraphicFramePr>
        <p:xfrm>
          <a:off x="1107634" y="1621971"/>
          <a:ext cx="13378051" cy="652461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91282">
                  <a:extLst>
                    <a:ext uri="{9D8B030D-6E8A-4147-A177-3AD203B41FA5}">
                      <a16:colId xmlns:a16="http://schemas.microsoft.com/office/drawing/2014/main" val="540083671"/>
                    </a:ext>
                  </a:extLst>
                </a:gridCol>
                <a:gridCol w="1513114">
                  <a:extLst>
                    <a:ext uri="{9D8B030D-6E8A-4147-A177-3AD203B41FA5}">
                      <a16:colId xmlns:a16="http://schemas.microsoft.com/office/drawing/2014/main" val="3002574047"/>
                    </a:ext>
                  </a:extLst>
                </a:gridCol>
                <a:gridCol w="10773655">
                  <a:extLst>
                    <a:ext uri="{9D8B030D-6E8A-4147-A177-3AD203B41FA5}">
                      <a16:colId xmlns:a16="http://schemas.microsoft.com/office/drawing/2014/main" val="2815599175"/>
                    </a:ext>
                  </a:extLst>
                </a:gridCol>
              </a:tblGrid>
              <a:tr h="3592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 Case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8F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8F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8F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575085"/>
                  </a:ext>
                </a:extLst>
              </a:tr>
              <a:tr h="5311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Find Data</a:t>
                      </a:r>
                      <a:endParaRPr lang="en-US" sz="20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Quickly and easily find datasets produced by other users and projects</a:t>
                      </a:r>
                      <a:endParaRPr lang="en-US" sz="20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987451"/>
                  </a:ext>
                </a:extLst>
              </a:tr>
              <a:tr h="5311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Archive Data</a:t>
                      </a:r>
                      <a:endParaRPr lang="en-US" sz="20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Permanently archive small (&lt;250 MB), medium (250 MB - 50 GB), and large (50 GB to 20 TB) final-form datasets and generate data Digital Object Identifiers (DOIs) in order to meet journal requirements for data sharing</a:t>
                      </a:r>
                      <a:endParaRPr lang="en-US" sz="20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637429"/>
                  </a:ext>
                </a:extLst>
              </a:tr>
              <a:tr h="5311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Version Control</a:t>
                      </a:r>
                      <a:endParaRPr lang="en-US" sz="20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 an intuitive web-based user interface to document and share versioned datasets and associate data with the code used to produce it</a:t>
                      </a:r>
                      <a:endParaRPr lang="en-US" sz="20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826550"/>
                  </a:ext>
                </a:extLst>
              </a:tr>
              <a:tr h="5311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Training</a:t>
                      </a:r>
                      <a:endParaRPr lang="en-US" sz="20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Train new team members on MSD projects to effectively manage data and code and capture the institutional knowledge of members that leave a project</a:t>
                      </a:r>
                      <a:endParaRPr lang="en-US" sz="20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242911"/>
                  </a:ext>
                </a:extLst>
              </a:tr>
              <a:tr h="5311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Control Access</a:t>
                      </a:r>
                      <a:endParaRPr lang="en-US" sz="20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Create and manage teams that cross institutions in order to quickly and easily grant access to data and code without having to obtain multiple sets of institutional credentials</a:t>
                      </a:r>
                      <a:endParaRPr lang="en-US" sz="20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012047"/>
                  </a:ext>
                </a:extLst>
              </a:tr>
              <a:tr h="5311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Share Data</a:t>
                      </a:r>
                      <a:endParaRPr lang="en-US" sz="20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Share working datasets across multiple institutions collaborating on a project in real-time</a:t>
                      </a:r>
                      <a:endParaRPr lang="en-US" sz="20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107394"/>
                  </a:ext>
                </a:extLst>
              </a:tr>
              <a:tr h="5311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Analyze Data</a:t>
                      </a:r>
                      <a:endParaRPr lang="en-US" sz="20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Create, run, and share Jupyter notebooks to analyze or visualize datasets in MSD-LIVE</a:t>
                      </a:r>
                      <a:endParaRPr lang="en-US" sz="20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037337"/>
                  </a:ext>
                </a:extLst>
              </a:tr>
              <a:tr h="5311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Multi-Model Workflows</a:t>
                      </a:r>
                      <a:endParaRPr lang="en-US" sz="20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Create, execute, document, and publish multi-model workflows where component models run on computational resources at different institutions</a:t>
                      </a:r>
                      <a:endParaRPr lang="en-US" sz="20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151819"/>
                  </a:ext>
                </a:extLst>
              </a:tr>
              <a:tr h="5311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ML/AI</a:t>
                      </a:r>
                      <a:endParaRPr lang="en-US" sz="20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Virtually assemble data lakes and execute ML/AI algorithms on large pools of data that may be physically located in different places</a:t>
                      </a:r>
                      <a:endParaRPr lang="en-US" sz="20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559817"/>
                  </a:ext>
                </a:extLst>
              </a:tr>
              <a:tr h="5311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Move Code to the Data</a:t>
                      </a:r>
                      <a:endParaRPr lang="en-US" sz="20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Easily deploy models to run on new computational resources and make it easy for users to bring their code to the data when transferring data is infeasible</a:t>
                      </a:r>
                      <a:endParaRPr lang="en-US" sz="20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214815"/>
                  </a:ext>
                </a:extLst>
              </a:tr>
            </a:tbl>
          </a:graphicData>
        </a:graphic>
      </p:graphicFrame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24200A03-2597-DB4E-A39B-30FE3D3CD5DE}"/>
              </a:ext>
            </a:extLst>
          </p:cNvPr>
          <p:cNvSpPr txBox="1">
            <a:spLocks/>
          </p:cNvSpPr>
          <p:nvPr/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7A4BB3-E848-5A44-82DF-322201952CD8}" type="slidenum">
              <a:rPr lang="en-US" sz="1600" smtClean="0">
                <a:solidFill>
                  <a:schemeClr val="accent2"/>
                </a:solidFill>
              </a:rPr>
              <a:pPr/>
              <a:t>4</a:t>
            </a:fld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433189DE-880E-2845-B54D-C7145BD26030}"/>
              </a:ext>
            </a:extLst>
          </p:cNvPr>
          <p:cNvSpPr txBox="1">
            <a:spLocks/>
          </p:cNvSpPr>
          <p:nvPr/>
        </p:nvSpPr>
        <p:spPr>
          <a:xfrm>
            <a:off x="2716307" y="188258"/>
            <a:ext cx="9842102" cy="1310979"/>
          </a:xfrm>
          <a:prstGeom prst="rect">
            <a:avLst/>
          </a:prstGeom>
        </p:spPr>
        <p:txBody>
          <a:bodyPr lIns="0" anchor="ctr"/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 dirty="0">
                <a:solidFill>
                  <a:schemeClr val="tx1">
                    <a:lumMod val="75000"/>
                  </a:schemeClr>
                </a:solidFill>
              </a:rPr>
              <a:t>Top-10 Most Pressing Use Cases</a:t>
            </a:r>
          </a:p>
        </p:txBody>
      </p:sp>
    </p:spTree>
    <p:extLst>
      <p:ext uri="{BB962C8B-B14F-4D97-AF65-F5344CB8AC3E}">
        <p14:creationId xmlns:p14="http://schemas.microsoft.com/office/powerpoint/2010/main" val="381832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AEF7A4E7-99C3-7444-BB4B-565261612577}"/>
              </a:ext>
            </a:extLst>
          </p:cNvPr>
          <p:cNvSpPr/>
          <p:nvPr/>
        </p:nvSpPr>
        <p:spPr>
          <a:xfrm rot="16200000">
            <a:off x="3726792" y="5064562"/>
            <a:ext cx="1701801" cy="51500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56EFF73F-455E-EC4F-9826-B649C28DB540}"/>
              </a:ext>
            </a:extLst>
          </p:cNvPr>
          <p:cNvGrpSpPr/>
          <p:nvPr/>
        </p:nvGrpSpPr>
        <p:grpSpPr>
          <a:xfrm>
            <a:off x="1225878" y="1867534"/>
            <a:ext cx="6703631" cy="3255584"/>
            <a:chOff x="1380253" y="1876160"/>
            <a:chExt cx="6703631" cy="3255584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BFA2F36E-6606-374C-9611-ABC96FFC04FD}"/>
                </a:ext>
              </a:extLst>
            </p:cNvPr>
            <p:cNvSpPr/>
            <p:nvPr/>
          </p:nvSpPr>
          <p:spPr>
            <a:xfrm>
              <a:off x="1380253" y="1876160"/>
              <a:ext cx="6703631" cy="325558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EED67FA-EA30-F345-B827-4D9F74C07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02769" y="2886437"/>
              <a:ext cx="6258599" cy="2108259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CC1C67B-49DB-3B40-B83A-770C933BD94D}"/>
              </a:ext>
            </a:extLst>
          </p:cNvPr>
          <p:cNvGrpSpPr/>
          <p:nvPr/>
        </p:nvGrpSpPr>
        <p:grpSpPr>
          <a:xfrm>
            <a:off x="2269201" y="5619970"/>
            <a:ext cx="4616984" cy="2309911"/>
            <a:chOff x="1356311" y="5783282"/>
            <a:chExt cx="4616984" cy="2309911"/>
          </a:xfrm>
        </p:grpSpPr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92F479B7-D212-3740-A466-EED1E20678FF}"/>
                </a:ext>
              </a:extLst>
            </p:cNvPr>
            <p:cNvSpPr/>
            <p:nvPr/>
          </p:nvSpPr>
          <p:spPr>
            <a:xfrm>
              <a:off x="1356311" y="5783282"/>
              <a:ext cx="4616984" cy="230991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64CA68A-295B-DB48-A7ED-EA3F65D62E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63392" y="6817497"/>
              <a:ext cx="4202823" cy="1152043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06D9B4F-EDC7-B742-A435-C6CD14E429E4}"/>
                </a:ext>
              </a:extLst>
            </p:cNvPr>
            <p:cNvSpPr txBox="1"/>
            <p:nvPr/>
          </p:nvSpPr>
          <p:spPr>
            <a:xfrm>
              <a:off x="1945511" y="5906935"/>
              <a:ext cx="34385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2"/>
                  </a:solidFill>
                </a:rPr>
                <a:t>PNNL </a:t>
              </a:r>
              <a:r>
                <a:rPr lang="en-US" sz="2400" dirty="0">
                  <a:solidFill>
                    <a:schemeClr val="accent2"/>
                  </a:solidFill>
                </a:rPr>
                <a:t>provides the enabling infrastructure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5BD44CF4-DA8D-834E-BC38-AA7EED8855CE}"/>
              </a:ext>
            </a:extLst>
          </p:cNvPr>
          <p:cNvSpPr txBox="1"/>
          <p:nvPr/>
        </p:nvSpPr>
        <p:spPr>
          <a:xfrm>
            <a:off x="8113987" y="2224603"/>
            <a:ext cx="640672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2"/>
                </a:solidFill>
              </a:rPr>
              <a:t>Provides immediate value to ALL projects and will contribute to a wide and deep user base.</a:t>
            </a:r>
            <a:br>
              <a:rPr lang="en-US" sz="2400" dirty="0">
                <a:solidFill>
                  <a:schemeClr val="accent2"/>
                </a:solidFill>
              </a:rPr>
            </a:br>
            <a:r>
              <a:rPr lang="en-US" sz="1200" dirty="0">
                <a:solidFill>
                  <a:schemeClr val="accent2"/>
                </a:solidFill>
              </a:rPr>
              <a:t> </a:t>
            </a:r>
          </a:p>
          <a:p>
            <a:pPr marL="457200" indent="-457200" defTabSz="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2"/>
                </a:solidFill>
              </a:rPr>
              <a:t>The data repository can be developed independently of the advanced computing components, but the reverse is not true.</a:t>
            </a:r>
          </a:p>
          <a:p>
            <a:pPr defTabSz="457200"/>
            <a:endParaRPr lang="en-US" sz="1200" dirty="0">
              <a:solidFill>
                <a:schemeClr val="accent2"/>
              </a:solidFill>
            </a:endParaRPr>
          </a:p>
          <a:p>
            <a:pPr marL="457200" indent="-457200" defTabSz="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2"/>
                </a:solidFill>
              </a:rPr>
              <a:t>The best way to provide value and build trust with our users is to focus on building complete, easy-to-use components and investing time to train the community to use them.</a:t>
            </a:r>
          </a:p>
        </p:txBody>
      </p:sp>
      <p:sp>
        <p:nvSpPr>
          <p:cNvPr id="42" name="Slide Number Placeholder 2">
            <a:extLst>
              <a:ext uri="{FF2B5EF4-FFF2-40B4-BE49-F238E27FC236}">
                <a16:creationId xmlns:a16="http://schemas.microsoft.com/office/drawing/2014/main" id="{9EE8D91F-28CD-804E-BA5E-455876502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</p:spPr>
        <p:txBody>
          <a:bodyPr/>
          <a:lstStyle/>
          <a:p>
            <a:fld id="{FE7A4BB3-E848-5A44-82DF-322201952CD8}" type="slidenum">
              <a:rPr lang="en-US" sz="1600" smtClean="0">
                <a:solidFill>
                  <a:schemeClr val="accent2"/>
                </a:solidFill>
              </a:rPr>
              <a:pPr/>
              <a:t>5</a:t>
            </a:fld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51CFCD-919C-5C43-8887-D372A34BB4AE}"/>
              </a:ext>
            </a:extLst>
          </p:cNvPr>
          <p:cNvSpPr txBox="1"/>
          <p:nvPr/>
        </p:nvSpPr>
        <p:spPr>
          <a:xfrm>
            <a:off x="1399764" y="1979646"/>
            <a:ext cx="6355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Invenio RDM </a:t>
            </a:r>
            <a:r>
              <a:rPr lang="en-US" sz="2400" dirty="0">
                <a:solidFill>
                  <a:srgbClr val="0070C0"/>
                </a:solidFill>
              </a:rPr>
              <a:t>provides dataset and software archival and publishing</a:t>
            </a: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68CA5A69-E1C0-BE4F-AD1C-E0613E161546}"/>
              </a:ext>
            </a:extLst>
          </p:cNvPr>
          <p:cNvSpPr txBox="1">
            <a:spLocks/>
          </p:cNvSpPr>
          <p:nvPr/>
        </p:nvSpPr>
        <p:spPr>
          <a:xfrm>
            <a:off x="2716307" y="188258"/>
            <a:ext cx="9842102" cy="1310979"/>
          </a:xfrm>
          <a:prstGeom prst="rect">
            <a:avLst/>
          </a:prstGeom>
        </p:spPr>
        <p:txBody>
          <a:bodyPr lIns="0" anchor="ctr"/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400" dirty="0">
                <a:solidFill>
                  <a:schemeClr val="tx1">
                    <a:lumMod val="75000"/>
                  </a:schemeClr>
                </a:solidFill>
              </a:rPr>
              <a:t>Focusing on the Data Repository</a:t>
            </a:r>
            <a:endParaRPr lang="en-US" sz="42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1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712575" y="2149232"/>
            <a:ext cx="779999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Feb-22: Beta version of the data repository released for testing by our stakeholder group.</a:t>
            </a:r>
            <a:br>
              <a:rPr lang="en-US" sz="24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May-22: MSD-LIVE was used to host a workshop for the mosartwmpy model at the CSDMS meeting. During the workshop 20 participants ran the model in real-time on the AWS cloud.</a:t>
            </a:r>
            <a:br>
              <a:rPr lang="en-US" sz="24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Jun-22: The “</a:t>
            </a:r>
            <a:r>
              <a:rPr lang="en-US" sz="2400" i="1" dirty="0">
                <a:solidFill>
                  <a:schemeClr val="tx1">
                    <a:lumMod val="75000"/>
                  </a:schemeClr>
                </a:solidFill>
              </a:rPr>
              <a:t>Addressing Uncertainty in MultiSector Dynamics Research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” eBook was migrated to MSD-LIVE. The eBook contains on-demand, interactive tutorials for common UC/UQ workflows.</a:t>
            </a:r>
            <a:br>
              <a:rPr lang="en-US" sz="24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Aug-22: v1.0 of MSD-LIVE released to the MSD research community.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0596A80B-6975-1A46-A015-0BEE6462DFD0}"/>
              </a:ext>
            </a:extLst>
          </p:cNvPr>
          <p:cNvSpPr txBox="1">
            <a:spLocks/>
          </p:cNvSpPr>
          <p:nvPr/>
        </p:nvSpPr>
        <p:spPr>
          <a:xfrm>
            <a:off x="2716307" y="188258"/>
            <a:ext cx="9842102" cy="1310979"/>
          </a:xfrm>
          <a:prstGeom prst="rect">
            <a:avLst/>
          </a:prstGeom>
        </p:spPr>
        <p:txBody>
          <a:bodyPr lIns="0" anchor="ctr"/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 dirty="0">
                <a:solidFill>
                  <a:schemeClr val="tx1">
                    <a:lumMod val="75000"/>
                  </a:schemeClr>
                </a:solidFill>
              </a:rPr>
              <a:t>Milestones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3B678915-2E34-1F97-5903-45DAB21A5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</p:spPr>
        <p:txBody>
          <a:bodyPr/>
          <a:lstStyle/>
          <a:p>
            <a:fld id="{FE7A4BB3-E848-5A44-82DF-322201952CD8}" type="slidenum">
              <a:rPr lang="en-US" sz="1600" smtClean="0">
                <a:solidFill>
                  <a:schemeClr val="accent2"/>
                </a:solidFill>
              </a:rPr>
              <a:pPr/>
              <a:t>6</a:t>
            </a:fld>
            <a:endParaRPr lang="en-US" sz="1600" dirty="0">
              <a:solidFill>
                <a:schemeClr val="accent2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85D160F-29F5-5917-3B21-D44F1BA054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594284"/>
              </p:ext>
            </p:extLst>
          </p:nvPr>
        </p:nvGraphicFramePr>
        <p:xfrm>
          <a:off x="1145153" y="1832663"/>
          <a:ext cx="5359079" cy="567051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38391">
                  <a:extLst>
                    <a:ext uri="{9D8B030D-6E8A-4147-A177-3AD203B41FA5}">
                      <a16:colId xmlns:a16="http://schemas.microsoft.com/office/drawing/2014/main" val="540083671"/>
                    </a:ext>
                  </a:extLst>
                </a:gridCol>
                <a:gridCol w="3020688">
                  <a:extLst>
                    <a:ext uri="{9D8B030D-6E8A-4147-A177-3AD203B41FA5}">
                      <a16:colId xmlns:a16="http://schemas.microsoft.com/office/drawing/2014/main" val="3002574047"/>
                    </a:ext>
                  </a:extLst>
                </a:gridCol>
              </a:tblGrid>
              <a:tr h="3592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Core Capabilities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8F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 Cases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8F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575085"/>
                  </a:ext>
                </a:extLst>
              </a:tr>
              <a:tr h="531129">
                <a:tc row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Data Repository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Find Data</a:t>
                      </a:r>
                      <a:endParaRPr lang="en-US" sz="20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987451"/>
                  </a:ext>
                </a:extLst>
              </a:tr>
              <a:tr h="531129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Archive Data</a:t>
                      </a:r>
                      <a:endParaRPr lang="en-US" sz="20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637429"/>
                  </a:ext>
                </a:extLst>
              </a:tr>
              <a:tr h="531129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Version Control</a:t>
                      </a:r>
                      <a:endParaRPr lang="en-US" sz="20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826550"/>
                  </a:ext>
                </a:extLst>
              </a:tr>
              <a:tr h="531129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Training</a:t>
                      </a:r>
                      <a:endParaRPr lang="en-US" sz="20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242911"/>
                  </a:ext>
                </a:extLst>
              </a:tr>
              <a:tr h="531129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Control Access</a:t>
                      </a:r>
                      <a:endParaRPr lang="en-US" sz="20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012047"/>
                  </a:ext>
                </a:extLst>
              </a:tr>
              <a:tr h="531129">
                <a:tc row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Advanced Computing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Share Data</a:t>
                      </a:r>
                      <a:endParaRPr lang="en-US" sz="20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107394"/>
                  </a:ext>
                </a:extLst>
              </a:tr>
              <a:tr h="531129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Analyze Data</a:t>
                      </a:r>
                      <a:endParaRPr lang="en-US" sz="20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037337"/>
                  </a:ext>
                </a:extLst>
              </a:tr>
              <a:tr h="531129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Multi-Model Workflows</a:t>
                      </a:r>
                      <a:endParaRPr lang="en-US" sz="20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151819"/>
                  </a:ext>
                </a:extLst>
              </a:tr>
              <a:tr h="531129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ML/AI</a:t>
                      </a:r>
                      <a:endParaRPr lang="en-US" sz="20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559817"/>
                  </a:ext>
                </a:extLst>
              </a:tr>
              <a:tr h="531129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Move Code to the Data</a:t>
                      </a:r>
                      <a:endParaRPr lang="en-US" sz="20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214815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4A63134E-50D7-1D08-9562-4A0C3A482DDE}"/>
              </a:ext>
            </a:extLst>
          </p:cNvPr>
          <p:cNvGrpSpPr/>
          <p:nvPr/>
        </p:nvGrpSpPr>
        <p:grpSpPr>
          <a:xfrm>
            <a:off x="2520535" y="7596555"/>
            <a:ext cx="2608315" cy="424732"/>
            <a:chOff x="2350546" y="7643447"/>
            <a:chExt cx="2608315" cy="42473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C1BCFF1-0CA9-87B9-CA4A-52E70CC0F803}"/>
                </a:ext>
              </a:extLst>
            </p:cNvPr>
            <p:cNvSpPr/>
            <p:nvPr/>
          </p:nvSpPr>
          <p:spPr>
            <a:xfrm>
              <a:off x="2350546" y="7672933"/>
              <a:ext cx="365760" cy="365760"/>
            </a:xfrm>
            <a:prstGeom prst="rect">
              <a:avLst/>
            </a:prstGeom>
            <a:solidFill>
              <a:srgbClr val="C8FF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8C15930-723C-9902-07E6-1AD08394378A}"/>
                </a:ext>
              </a:extLst>
            </p:cNvPr>
            <p:cNvSpPr txBox="1"/>
            <p:nvPr/>
          </p:nvSpPr>
          <p:spPr>
            <a:xfrm>
              <a:off x="2716306" y="7643447"/>
              <a:ext cx="2242555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= in v1.0 release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758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07691C-5D38-F848-AE37-5EAFE2FD8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z="1600" smtClean="0">
                <a:solidFill>
                  <a:schemeClr val="accent2"/>
                </a:solidFill>
              </a:rPr>
              <a:pPr/>
              <a:t>7</a:t>
            </a:fld>
            <a:endParaRPr lang="en-US" sz="1600" dirty="0">
              <a:solidFill>
                <a:schemeClr val="accent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3A75C0-F1BB-D64A-9FB1-CBCA1A0B8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4567" y="2183377"/>
            <a:ext cx="7857574" cy="52449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B17883-72CC-2844-B27E-B9BDF87AF399}"/>
              </a:ext>
            </a:extLst>
          </p:cNvPr>
          <p:cNvSpPr txBox="1"/>
          <p:nvPr/>
        </p:nvSpPr>
        <p:spPr>
          <a:xfrm>
            <a:off x="1040892" y="1989687"/>
            <a:ext cx="544496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schemeClr val="accent2"/>
                </a:solidFill>
              </a:rPr>
              <a:t>• The community has made it clear that you not only want the tools, but also training on how to use them.</a:t>
            </a:r>
          </a:p>
          <a:p>
            <a:pPr defTabSz="457200"/>
            <a:endParaRPr lang="en-US" sz="2400" dirty="0">
              <a:solidFill>
                <a:schemeClr val="accent2"/>
              </a:solidFill>
            </a:endParaRPr>
          </a:p>
          <a:p>
            <a:pPr defTabSz="457200"/>
            <a:r>
              <a:rPr lang="en-US" sz="2400" dirty="0">
                <a:solidFill>
                  <a:schemeClr val="accent2"/>
                </a:solidFill>
              </a:rPr>
              <a:t>• We developed extensive written documentation, video tutorials, and fast-response help services.</a:t>
            </a:r>
          </a:p>
          <a:p>
            <a:pPr defTabSz="457200"/>
            <a:endParaRPr lang="en-US" sz="2400" dirty="0">
              <a:solidFill>
                <a:schemeClr val="accent2"/>
              </a:solidFill>
            </a:endParaRPr>
          </a:p>
          <a:p>
            <a:pPr defTabSz="457200"/>
            <a:r>
              <a:rPr lang="en-US" sz="2400" dirty="0">
                <a:solidFill>
                  <a:schemeClr val="accent2"/>
                </a:solidFill>
              </a:rPr>
              <a:t>• We also intend to do live (virtual) hands-on training sessions with each of the MSD project teams that want them.</a:t>
            </a:r>
          </a:p>
          <a:p>
            <a:pPr defTabSz="457200"/>
            <a:endParaRPr lang="en-US" sz="2400" dirty="0">
              <a:solidFill>
                <a:schemeClr val="accent2"/>
              </a:solidFill>
            </a:endParaRPr>
          </a:p>
          <a:p>
            <a:pPr defTabSz="457200"/>
            <a:r>
              <a:rPr lang="en-US" sz="2400" b="1" dirty="0">
                <a:solidFill>
                  <a:schemeClr val="accent2"/>
                </a:solidFill>
              </a:rPr>
              <a:t>• Interested in a data and code management workshop?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0D0EBDB1-85DF-1145-A9BB-3D5A719F8212}"/>
              </a:ext>
            </a:extLst>
          </p:cNvPr>
          <p:cNvSpPr txBox="1">
            <a:spLocks/>
          </p:cNvSpPr>
          <p:nvPr/>
        </p:nvSpPr>
        <p:spPr>
          <a:xfrm>
            <a:off x="2716307" y="188258"/>
            <a:ext cx="9842102" cy="1310979"/>
          </a:xfrm>
          <a:prstGeom prst="rect">
            <a:avLst/>
          </a:prstGeom>
        </p:spPr>
        <p:txBody>
          <a:bodyPr lIns="0" anchor="ctr"/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 dirty="0">
                <a:solidFill>
                  <a:schemeClr val="tx1">
                    <a:lumMod val="75000"/>
                  </a:schemeClr>
                </a:solidFill>
              </a:rPr>
              <a:t>Training and Support</a:t>
            </a:r>
          </a:p>
        </p:txBody>
      </p:sp>
    </p:spTree>
    <p:extLst>
      <p:ext uri="{BB962C8B-B14F-4D97-AF65-F5344CB8AC3E}">
        <p14:creationId xmlns:p14="http://schemas.microsoft.com/office/powerpoint/2010/main" val="263128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07691C-5D38-F848-AE37-5EAFE2FD8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z="1600" smtClean="0">
                <a:solidFill>
                  <a:schemeClr val="accent2"/>
                </a:solidFill>
              </a:rPr>
              <a:pPr/>
              <a:t>8</a:t>
            </a:fld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B17883-72CC-2844-B27E-B9BDF87AF399}"/>
              </a:ext>
            </a:extLst>
          </p:cNvPr>
          <p:cNvSpPr txBox="1"/>
          <p:nvPr/>
        </p:nvSpPr>
        <p:spPr>
          <a:xfrm>
            <a:off x="1125951" y="1917566"/>
            <a:ext cx="714617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b="1" dirty="0">
                <a:solidFill>
                  <a:schemeClr val="tx1">
                    <a:lumMod val="75000"/>
                  </a:schemeClr>
                </a:solidFill>
              </a:rPr>
              <a:t>Use the platform:</a:t>
            </a:r>
          </a:p>
          <a:p>
            <a:pPr defTabSz="457200"/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• Create an account, upload a new dataset, explore the search feature, explore the custom metadata, find and update an old dataset you’ve uploaded…</a:t>
            </a:r>
          </a:p>
          <a:p>
            <a:pPr defTabSz="457200"/>
            <a:endParaRPr lang="en-US" sz="2400" b="1" dirty="0">
              <a:solidFill>
                <a:schemeClr val="tx1">
                  <a:lumMod val="75000"/>
                </a:schemeClr>
              </a:solidFill>
            </a:endParaRPr>
          </a:p>
          <a:p>
            <a:pPr defTabSz="457200"/>
            <a:r>
              <a:rPr lang="en-US" sz="2400" b="1" dirty="0">
                <a:solidFill>
                  <a:schemeClr val="tx1">
                    <a:lumMod val="75000"/>
                  </a:schemeClr>
                </a:solidFill>
              </a:rPr>
              <a:t>Areas for Feedback:</a:t>
            </a:r>
          </a:p>
          <a:p>
            <a:pPr defTabSz="457200"/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• Usability – What’s intuitive? What’s not?</a:t>
            </a:r>
          </a:p>
          <a:p>
            <a:pPr defTabSz="457200"/>
            <a:endParaRPr lang="en-US" sz="2400" b="1" dirty="0">
              <a:solidFill>
                <a:schemeClr val="tx1">
                  <a:lumMod val="75000"/>
                </a:schemeClr>
              </a:solidFill>
            </a:endParaRPr>
          </a:p>
          <a:p>
            <a:pPr defTabSz="457200"/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• Pain points</a:t>
            </a:r>
          </a:p>
          <a:p>
            <a:pPr defTabSz="457200"/>
            <a:endParaRPr lang="en-US" sz="2400" b="1" dirty="0">
              <a:solidFill>
                <a:schemeClr val="tx1">
                  <a:lumMod val="75000"/>
                </a:schemeClr>
              </a:solidFill>
            </a:endParaRPr>
          </a:p>
          <a:p>
            <a:pPr defTabSz="457200"/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• Areas where you think training/documentation would be helpful:</a:t>
            </a:r>
          </a:p>
          <a:p>
            <a:pPr defTabSz="457200"/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	- Structuring data packages?</a:t>
            </a:r>
          </a:p>
          <a:p>
            <a:pPr defTabSz="457200"/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 	- Example metadata and readmes?</a:t>
            </a:r>
          </a:p>
          <a:p>
            <a:pPr defTabSz="457200"/>
            <a:endParaRPr lang="en-US" sz="2400" dirty="0">
              <a:solidFill>
                <a:schemeClr val="tx1">
                  <a:lumMod val="75000"/>
                </a:schemeClr>
              </a:solidFill>
            </a:endParaRPr>
          </a:p>
          <a:p>
            <a:pPr defTabSz="457200"/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• Formatting issues/glitches/bugs/dead links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0D0EBDB1-85DF-1145-A9BB-3D5A719F8212}"/>
              </a:ext>
            </a:extLst>
          </p:cNvPr>
          <p:cNvSpPr txBox="1">
            <a:spLocks/>
          </p:cNvSpPr>
          <p:nvPr/>
        </p:nvSpPr>
        <p:spPr>
          <a:xfrm>
            <a:off x="2716307" y="188258"/>
            <a:ext cx="9842102" cy="1310979"/>
          </a:xfrm>
          <a:prstGeom prst="rect">
            <a:avLst/>
          </a:prstGeom>
        </p:spPr>
        <p:txBody>
          <a:bodyPr lIns="0" anchor="ctr"/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 dirty="0">
                <a:solidFill>
                  <a:schemeClr val="tx1">
                    <a:lumMod val="75000"/>
                  </a:schemeClr>
                </a:solidFill>
              </a:rPr>
              <a:t>We Want Your Feedback!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5DF35E-DEF7-E54E-A5DB-8D5D385D6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0028" y="1827331"/>
            <a:ext cx="5620102" cy="618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67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24200A03-2597-DB4E-A39B-30FE3D3CD5DE}"/>
              </a:ext>
            </a:extLst>
          </p:cNvPr>
          <p:cNvSpPr txBox="1">
            <a:spLocks/>
          </p:cNvSpPr>
          <p:nvPr/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7A4BB3-E848-5A44-82DF-322201952CD8}" type="slidenum">
              <a:rPr lang="en-US" sz="1600" smtClean="0">
                <a:solidFill>
                  <a:schemeClr val="accent2"/>
                </a:solidFill>
              </a:rPr>
              <a:pPr/>
              <a:t>9</a:t>
            </a:fld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A6FC58DB-E8CD-9C40-BDF4-789A410EB3F5}"/>
              </a:ext>
            </a:extLst>
          </p:cNvPr>
          <p:cNvSpPr txBox="1">
            <a:spLocks/>
          </p:cNvSpPr>
          <p:nvPr/>
        </p:nvSpPr>
        <p:spPr>
          <a:xfrm>
            <a:off x="2716307" y="188258"/>
            <a:ext cx="9842102" cy="1310979"/>
          </a:xfrm>
          <a:prstGeom prst="rect">
            <a:avLst/>
          </a:prstGeom>
        </p:spPr>
        <p:txBody>
          <a:bodyPr lIns="0" anchor="ctr"/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 dirty="0">
                <a:solidFill>
                  <a:schemeClr val="tx1">
                    <a:lumMod val="75000"/>
                  </a:schemeClr>
                </a:solidFill>
              </a:rPr>
              <a:t>Next Steps: Linking Data to Compute Services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D29A380-63C1-8B47-7752-F8481827790E}"/>
              </a:ext>
            </a:extLst>
          </p:cNvPr>
          <p:cNvGrpSpPr/>
          <p:nvPr/>
        </p:nvGrpSpPr>
        <p:grpSpPr>
          <a:xfrm>
            <a:off x="3649565" y="1880442"/>
            <a:ext cx="1312976" cy="1306965"/>
            <a:chOff x="1109004" y="1492041"/>
            <a:chExt cx="1312976" cy="1306965"/>
          </a:xfrm>
        </p:grpSpPr>
        <p:pic>
          <p:nvPicPr>
            <p:cNvPr id="2" name="Picture 12">
              <a:extLst>
                <a:ext uri="{FF2B5EF4-FFF2-40B4-BE49-F238E27FC236}">
                  <a16:creationId xmlns:a16="http://schemas.microsoft.com/office/drawing/2014/main" id="{6A238F1B-2911-510A-C6B0-5D92DFA352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9004" y="1492041"/>
              <a:ext cx="1306965" cy="1306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419EAE9-F5EA-A61B-9D71-D6E294DD0440}"/>
                </a:ext>
              </a:extLst>
            </p:cNvPr>
            <p:cNvSpPr/>
            <p:nvPr/>
          </p:nvSpPr>
          <p:spPr>
            <a:xfrm>
              <a:off x="1853967" y="1918788"/>
              <a:ext cx="494950" cy="6326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10">
              <a:extLst>
                <a:ext uri="{FF2B5EF4-FFF2-40B4-BE49-F238E27FC236}">
                  <a16:creationId xmlns:a16="http://schemas.microsoft.com/office/drawing/2014/main" id="{3D9229D2-8B8D-2E0D-F6F1-46558D7379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6855" y="1893030"/>
              <a:ext cx="635125" cy="647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Freeform: Shape 16">
            <a:extLst>
              <a:ext uri="{FF2B5EF4-FFF2-40B4-BE49-F238E27FC236}">
                <a16:creationId xmlns:a16="http://schemas.microsoft.com/office/drawing/2014/main" id="{881A5BE7-6287-F297-DACA-39E910EEC8D9}"/>
              </a:ext>
            </a:extLst>
          </p:cNvPr>
          <p:cNvSpPr/>
          <p:nvPr/>
        </p:nvSpPr>
        <p:spPr>
          <a:xfrm>
            <a:off x="1334253" y="3258293"/>
            <a:ext cx="5943600" cy="648000"/>
          </a:xfrm>
          <a:custGeom>
            <a:avLst/>
            <a:gdLst>
              <a:gd name="connsiteX0" fmla="*/ 0 w 4320000"/>
              <a:gd name="connsiteY0" fmla="*/ 0 h 648000"/>
              <a:gd name="connsiteX1" fmla="*/ 4320000 w 4320000"/>
              <a:gd name="connsiteY1" fmla="*/ 0 h 648000"/>
              <a:gd name="connsiteX2" fmla="*/ 4320000 w 4320000"/>
              <a:gd name="connsiteY2" fmla="*/ 648000 h 648000"/>
              <a:gd name="connsiteX3" fmla="*/ 0 w 4320000"/>
              <a:gd name="connsiteY3" fmla="*/ 648000 h 648000"/>
              <a:gd name="connsiteX4" fmla="*/ 0 w 4320000"/>
              <a:gd name="connsiteY4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0000" h="648000">
                <a:moveTo>
                  <a:pt x="0" y="0"/>
                </a:moveTo>
                <a:lnTo>
                  <a:pt x="4320000" y="0"/>
                </a:lnTo>
                <a:lnTo>
                  <a:pt x="4320000" y="648000"/>
                </a:lnTo>
                <a:lnTo>
                  <a:pt x="0" y="648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b="1"/>
            </a:pPr>
            <a:r>
              <a:rPr lang="en-US" sz="2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 for </a:t>
            </a:r>
            <a:r>
              <a:rPr lang="en-US" sz="2800" kern="12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 hierarchical datasets:</a:t>
            </a:r>
          </a:p>
        </p:txBody>
      </p:sp>
      <p:sp>
        <p:nvSpPr>
          <p:cNvPr id="8" name="Freeform: Shape 17">
            <a:extLst>
              <a:ext uri="{FF2B5EF4-FFF2-40B4-BE49-F238E27FC236}">
                <a16:creationId xmlns:a16="http://schemas.microsoft.com/office/drawing/2014/main" id="{C6413456-B662-54F7-F887-3F5BFE743176}"/>
              </a:ext>
            </a:extLst>
          </p:cNvPr>
          <p:cNvSpPr/>
          <p:nvPr/>
        </p:nvSpPr>
        <p:spPr>
          <a:xfrm>
            <a:off x="1334253" y="4047970"/>
            <a:ext cx="5943600" cy="2720692"/>
          </a:xfrm>
          <a:custGeom>
            <a:avLst/>
            <a:gdLst>
              <a:gd name="connsiteX0" fmla="*/ 0 w 4320000"/>
              <a:gd name="connsiteY0" fmla="*/ 0 h 2442679"/>
              <a:gd name="connsiteX1" fmla="*/ 4320000 w 4320000"/>
              <a:gd name="connsiteY1" fmla="*/ 0 h 2442679"/>
              <a:gd name="connsiteX2" fmla="*/ 4320000 w 4320000"/>
              <a:gd name="connsiteY2" fmla="*/ 2442679 h 2442679"/>
              <a:gd name="connsiteX3" fmla="*/ 0 w 4320000"/>
              <a:gd name="connsiteY3" fmla="*/ 2442679 h 2442679"/>
              <a:gd name="connsiteX4" fmla="*/ 0 w 4320000"/>
              <a:gd name="connsiteY4" fmla="*/ 0 h 2442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0000" h="2442679">
                <a:moveTo>
                  <a:pt x="0" y="0"/>
                </a:moveTo>
                <a:lnTo>
                  <a:pt x="4320000" y="0"/>
                </a:lnTo>
                <a:lnTo>
                  <a:pt x="4320000" y="2442679"/>
                </a:lnTo>
                <a:lnTo>
                  <a:pt x="0" y="244267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285750" lvl="0" indent="-28575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Modify RDM submissions so that each dataset gets its own S3 bucket, and </a:t>
            </a:r>
            <a:r>
              <a:rPr lang="en-US" sz="2400" i="1" kern="12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file structure remains identical to original data</a:t>
            </a:r>
          </a:p>
          <a:p>
            <a:pPr marL="285750" lvl="0" indent="-28575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 RDM service to obtain temporary access token for buckets</a:t>
            </a:r>
          </a:p>
          <a:p>
            <a:pPr marL="285750" indent="-28575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 high performance uploads leveraging S3 Sync</a:t>
            </a:r>
          </a:p>
          <a:p>
            <a:pPr marL="285750" lvl="0" indent="-28575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n-US" sz="2400" kern="12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Freeform: Shape 19">
            <a:extLst>
              <a:ext uri="{FF2B5EF4-FFF2-40B4-BE49-F238E27FC236}">
                <a16:creationId xmlns:a16="http://schemas.microsoft.com/office/drawing/2014/main" id="{29C3565A-8E5F-8CBA-0D1A-196BC1AB77F6}"/>
              </a:ext>
            </a:extLst>
          </p:cNvPr>
          <p:cNvSpPr/>
          <p:nvPr/>
        </p:nvSpPr>
        <p:spPr>
          <a:xfrm>
            <a:off x="8108730" y="3258293"/>
            <a:ext cx="6038194" cy="648000"/>
          </a:xfrm>
          <a:custGeom>
            <a:avLst/>
            <a:gdLst>
              <a:gd name="connsiteX0" fmla="*/ 0 w 4320000"/>
              <a:gd name="connsiteY0" fmla="*/ 0 h 648000"/>
              <a:gd name="connsiteX1" fmla="*/ 4320000 w 4320000"/>
              <a:gd name="connsiteY1" fmla="*/ 0 h 648000"/>
              <a:gd name="connsiteX2" fmla="*/ 4320000 w 4320000"/>
              <a:gd name="connsiteY2" fmla="*/ 648000 h 648000"/>
              <a:gd name="connsiteX3" fmla="*/ 0 w 4320000"/>
              <a:gd name="connsiteY3" fmla="*/ 648000 h 648000"/>
              <a:gd name="connsiteX4" fmla="*/ 0 w 4320000"/>
              <a:gd name="connsiteY4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0000" h="648000">
                <a:moveTo>
                  <a:pt x="0" y="0"/>
                </a:moveTo>
                <a:lnTo>
                  <a:pt x="4320000" y="0"/>
                </a:lnTo>
                <a:lnTo>
                  <a:pt x="4320000" y="648000"/>
                </a:lnTo>
                <a:lnTo>
                  <a:pt x="0" y="648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b="1"/>
            </a:pPr>
            <a:r>
              <a:rPr lang="en-US" sz="2800" kern="12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Connect datasets to computing  resources:</a:t>
            </a:r>
          </a:p>
        </p:txBody>
      </p:sp>
      <p:sp>
        <p:nvSpPr>
          <p:cNvPr id="16" name="Freeform: Shape 20">
            <a:extLst>
              <a:ext uri="{FF2B5EF4-FFF2-40B4-BE49-F238E27FC236}">
                <a16:creationId xmlns:a16="http://schemas.microsoft.com/office/drawing/2014/main" id="{FCB5765A-D24E-7D74-8BE8-445DED677A43}"/>
              </a:ext>
            </a:extLst>
          </p:cNvPr>
          <p:cNvSpPr/>
          <p:nvPr/>
        </p:nvSpPr>
        <p:spPr>
          <a:xfrm>
            <a:off x="8108730" y="4047970"/>
            <a:ext cx="5943600" cy="4160609"/>
          </a:xfrm>
          <a:custGeom>
            <a:avLst/>
            <a:gdLst>
              <a:gd name="connsiteX0" fmla="*/ 0 w 4320000"/>
              <a:gd name="connsiteY0" fmla="*/ 0 h 2442679"/>
              <a:gd name="connsiteX1" fmla="*/ 4320000 w 4320000"/>
              <a:gd name="connsiteY1" fmla="*/ 0 h 2442679"/>
              <a:gd name="connsiteX2" fmla="*/ 4320000 w 4320000"/>
              <a:gd name="connsiteY2" fmla="*/ 2442679 h 2442679"/>
              <a:gd name="connsiteX3" fmla="*/ 0 w 4320000"/>
              <a:gd name="connsiteY3" fmla="*/ 2442679 h 2442679"/>
              <a:gd name="connsiteX4" fmla="*/ 0 w 4320000"/>
              <a:gd name="connsiteY4" fmla="*/ 0 h 2442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0000" h="2442679">
                <a:moveTo>
                  <a:pt x="0" y="0"/>
                </a:moveTo>
                <a:lnTo>
                  <a:pt x="4320000" y="0"/>
                </a:lnTo>
                <a:lnTo>
                  <a:pt x="4320000" y="2442679"/>
                </a:lnTo>
                <a:lnTo>
                  <a:pt x="0" y="244267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285750" lvl="0" indent="-28575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 reusable cloud template for mounting access-controlled dataset buckets to containers</a:t>
            </a:r>
          </a:p>
          <a:p>
            <a:pPr marL="285750" lvl="0" indent="-285750" algn="l" defTabSz="755650">
              <a:lnSpc>
                <a:spcPct val="90000"/>
              </a:lnSpc>
              <a:spcBef>
                <a:spcPct val="0"/>
              </a:spcBef>
              <a:spcAft>
                <a:spcPts val="714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Extend the Jupyter notebook template to work for MSD-LIVE projects:</a:t>
            </a:r>
          </a:p>
          <a:p>
            <a:pPr marL="742950" lvl="1" indent="-285750" defTabSz="7556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 MSD-LIVE login</a:t>
            </a:r>
          </a:p>
          <a:p>
            <a:pPr marL="742950" lvl="1" indent="-28575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 dataset mounting</a:t>
            </a:r>
            <a:endParaRPr lang="en-US" sz="24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with projects to a</a:t>
            </a:r>
            <a:r>
              <a:rPr lang="en-US" sz="2400" kern="12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 other templates that need to connect with MSD-LIVE data:</a:t>
            </a:r>
          </a:p>
          <a:p>
            <a:pPr marL="742950" lvl="1" indent="-285750" defTabSz="7556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 sites</a:t>
            </a:r>
          </a:p>
          <a:p>
            <a:pPr marL="742950" lvl="1" indent="-28575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Containerized compute clusters</a:t>
            </a:r>
          </a:p>
        </p:txBody>
      </p:sp>
      <p:pic>
        <p:nvPicPr>
          <p:cNvPr id="17" name="Picture 6">
            <a:extLst>
              <a:ext uri="{FF2B5EF4-FFF2-40B4-BE49-F238E27FC236}">
                <a16:creationId xmlns:a16="http://schemas.microsoft.com/office/drawing/2014/main" id="{49835F5D-E9D6-99E6-011E-B821CE041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5377" y="1788708"/>
            <a:ext cx="1450306" cy="149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29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NNL_Option_4">
  <a:themeElements>
    <a:clrScheme name="PNNL">
      <a:dk1>
        <a:srgbClr val="616265"/>
      </a:dk1>
      <a:lt1>
        <a:srgbClr val="FFFFFF"/>
      </a:lt1>
      <a:dk2>
        <a:srgbClr val="D77600"/>
      </a:dk2>
      <a:lt2>
        <a:srgbClr val="B3B3B3"/>
      </a:lt2>
      <a:accent1>
        <a:srgbClr val="A63F1E"/>
      </a:accent1>
      <a:accent2>
        <a:srgbClr val="191C1F"/>
      </a:accent2>
      <a:accent3>
        <a:srgbClr val="F4AA00"/>
      </a:accent3>
      <a:accent4>
        <a:srgbClr val="007836"/>
      </a:accent4>
      <a:accent5>
        <a:srgbClr val="C10435"/>
      </a:accent5>
      <a:accent6>
        <a:srgbClr val="00338E"/>
      </a:accent6>
      <a:hlink>
        <a:srgbClr val="003698"/>
      </a:hlink>
      <a:folHlink>
        <a:srgbClr val="8A0752"/>
      </a:folHlink>
    </a:clrScheme>
    <a:fontScheme name="PNN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NNL_Plain.potx" id="{0782FAF7-70BE-4A7B-A9AB-04CE0CD8A8DE}" vid="{2CD97732-1318-4B64-80C1-95496D5ABA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2911</TotalTime>
  <Words>1018</Words>
  <Application>Microsoft Macintosh PowerPoint</Application>
  <PresentationFormat>Custom</PresentationFormat>
  <Paragraphs>147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PNNL_Option_4</vt:lpstr>
      <vt:lpstr>MSD-LIVE v1.0 Release Webinar  23-August 2022      Casey Burleyson, Carina Lansing, Zoë Guillen, Matthew Macduff, Devin McAllester, Elvis Offer, Anna Sabin, and Jon Weers</vt:lpstr>
      <vt:lpstr>Facilitating Open Science With the MSD-LIVE Platform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Holland, Timothy</dc:creator>
  <cp:lastModifiedBy>Burleyson, Casey D</cp:lastModifiedBy>
  <cp:revision>190</cp:revision>
  <dcterms:created xsi:type="dcterms:W3CDTF">2021-08-09T13:43:48Z</dcterms:created>
  <dcterms:modified xsi:type="dcterms:W3CDTF">2022-08-23T18:15:56Z</dcterms:modified>
</cp:coreProperties>
</file>